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3"/>
  </p:notesMasterIdLst>
  <p:sldIdLst>
    <p:sldId id="298" r:id="rId2"/>
    <p:sldId id="290" r:id="rId3"/>
    <p:sldId id="358" r:id="rId4"/>
    <p:sldId id="357" r:id="rId5"/>
    <p:sldId id="293" r:id="rId6"/>
    <p:sldId id="361" r:id="rId7"/>
    <p:sldId id="374" r:id="rId8"/>
    <p:sldId id="297" r:id="rId9"/>
    <p:sldId id="339" r:id="rId10"/>
    <p:sldId id="338" r:id="rId11"/>
    <p:sldId id="296" r:id="rId12"/>
    <p:sldId id="341" r:id="rId13"/>
    <p:sldId id="340" r:id="rId14"/>
    <p:sldId id="368" r:id="rId15"/>
    <p:sldId id="369" r:id="rId16"/>
    <p:sldId id="370" r:id="rId17"/>
    <p:sldId id="371" r:id="rId18"/>
    <p:sldId id="372" r:id="rId19"/>
    <p:sldId id="373" r:id="rId20"/>
    <p:sldId id="259" r:id="rId21"/>
    <p:sldId id="344" r:id="rId22"/>
    <p:sldId id="299" r:id="rId23"/>
    <p:sldId id="343" r:id="rId24"/>
    <p:sldId id="363" r:id="rId25"/>
    <p:sldId id="265" r:id="rId26"/>
    <p:sldId id="300" r:id="rId27"/>
    <p:sldId id="345" r:id="rId28"/>
    <p:sldId id="305" r:id="rId29"/>
    <p:sldId id="301" r:id="rId30"/>
    <p:sldId id="308" r:id="rId31"/>
    <p:sldId id="309" r:id="rId32"/>
    <p:sldId id="310" r:id="rId33"/>
    <p:sldId id="269" r:id="rId34"/>
    <p:sldId id="314" r:id="rId35"/>
    <p:sldId id="270" r:id="rId36"/>
    <p:sldId id="347" r:id="rId37"/>
    <p:sldId id="349" r:id="rId38"/>
    <p:sldId id="350" r:id="rId39"/>
    <p:sldId id="318" r:id="rId40"/>
    <p:sldId id="319" r:id="rId41"/>
    <p:sldId id="320" r:id="rId42"/>
    <p:sldId id="313" r:id="rId43"/>
    <p:sldId id="312" r:id="rId44"/>
    <p:sldId id="351" r:id="rId45"/>
    <p:sldId id="321" r:id="rId46"/>
    <p:sldId id="325" r:id="rId47"/>
    <p:sldId id="362" r:id="rId48"/>
    <p:sldId id="366" r:id="rId49"/>
    <p:sldId id="365" r:id="rId50"/>
    <p:sldId id="367" r:id="rId51"/>
    <p:sldId id="36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75"/>
    <a:srgbClr val="DBE4F4"/>
    <a:srgbClr val="527F77"/>
    <a:srgbClr val="1C6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6"/>
    <p:restoredTop sz="68258"/>
  </p:normalViewPr>
  <p:slideViewPr>
    <p:cSldViewPr snapToGrid="0">
      <p:cViewPr varScale="1">
        <p:scale>
          <a:sx n="71" d="100"/>
          <a:sy n="71" d="100"/>
        </p:scale>
        <p:origin x="1400" y="17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56916853975097"/>
          <c:y val="2.3755828317642013E-2"/>
          <c:w val="0.59412381629151767"/>
          <c:h val="0.88817694709391115"/>
        </c:manualLayout>
      </c:layout>
      <c:pieChart>
        <c:varyColors val="1"/>
        <c:ser>
          <c:idx val="0"/>
          <c:order val="0"/>
          <c:tx>
            <c:strRef>
              <c:f>Sheet1!$B$1</c:f>
              <c:strCache>
                <c:ptCount val="1"/>
                <c:pt idx="0">
                  <c:v>number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45-714A-AAF6-CD93118944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45-714A-AAF6-CD93118944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45-714A-AAF6-CD931189446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45-714A-AAF6-CD93118944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45-714A-AAF6-CD931189446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45-714A-AAF6-CD931189446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B45-714A-AAF6-CD931189446A}"/>
              </c:ext>
            </c:extLst>
          </c:dPt>
          <c:dLbls>
            <c:dLbl>
              <c:idx val="0"/>
              <c:layout>
                <c:manualLayout>
                  <c:x val="5.3358048368804006E-2"/>
                  <c:y val="4.456014189666342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B45-714A-AAF6-CD931189446A}"/>
                </c:ext>
              </c:extLst>
            </c:dLbl>
            <c:dLbl>
              <c:idx val="1"/>
              <c:layout>
                <c:manualLayout>
                  <c:x val="4.3168754218389963E-2"/>
                  <c:y val="-2.324056547358687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B45-714A-AAF6-CD931189446A}"/>
                </c:ext>
              </c:extLst>
            </c:dLbl>
            <c:dLbl>
              <c:idx val="2"/>
              <c:layout>
                <c:manualLayout>
                  <c:x val="0.16327345972411683"/>
                  <c:y val="-8.319144089604176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B45-714A-AAF6-CD931189446A}"/>
                </c:ext>
              </c:extLst>
            </c:dLbl>
            <c:dLbl>
              <c:idx val="3"/>
              <c:layout>
                <c:manualLayout>
                  <c:x val="-7.0236992757419001E-2"/>
                  <c:y val="-5.657461724964077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B45-714A-AAF6-CD931189446A}"/>
                </c:ext>
              </c:extLst>
            </c:dLbl>
            <c:dLbl>
              <c:idx val="4"/>
              <c:layout>
                <c:manualLayout>
                  <c:x val="-4.0670481727823379E-2"/>
                  <c:y val="2.0570071620286963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B45-714A-AAF6-CD931189446A}"/>
                </c:ext>
              </c:extLst>
            </c:dLbl>
            <c:dLbl>
              <c:idx val="5"/>
              <c:layout>
                <c:manualLayout>
                  <c:x val="-3.3303881411633464E-2"/>
                  <c:y val="-5.3252664894226212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B45-714A-AAF6-CD931189446A}"/>
                </c:ext>
              </c:extLst>
            </c:dLbl>
            <c:dLbl>
              <c:idx val="6"/>
              <c:layout>
                <c:manualLayout>
                  <c:x val="-5.8813163603630328E-2"/>
                  <c:y val="4.5136797833176756E-2"/>
                </c:manualLayout>
              </c:layout>
              <c:spPr>
                <a:noFill/>
                <a:ln>
                  <a:noFill/>
                </a:ln>
                <a:effectLst/>
              </c:spPr>
              <c:txPr>
                <a:bodyPr rot="0" spcFirstLastPara="1" vertOverflow="ellipsis" vert="horz" wrap="square" anchor="ctr" anchorCtr="1"/>
                <a:lstStyle/>
                <a:p>
                  <a:pPr>
                    <a:defRPr sz="1800" b="1" i="0" u="none" strike="noStrike" kern="1200" baseline="0">
                      <a:solidFill>
                        <a:srgbClr val="FFFF00"/>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B45-714A-AAF6-CD931189446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Abnormality</c:v>
                </c:pt>
                <c:pt idx="1">
                  <c:v>Presence</c:v>
                </c:pt>
                <c:pt idx="2">
                  <c:v>View</c:v>
                </c:pt>
                <c:pt idx="3">
                  <c:v>Location</c:v>
                </c:pt>
                <c:pt idx="4">
                  <c:v>Level</c:v>
                </c:pt>
                <c:pt idx="5">
                  <c:v>Type</c:v>
                </c:pt>
                <c:pt idx="6">
                  <c:v>Difference</c:v>
                </c:pt>
              </c:strCache>
            </c:strRef>
          </c:cat>
          <c:val>
            <c:numRef>
              <c:f>Sheet1!$B$2:$B$8</c:f>
              <c:numCache>
                <c:formatCode>General</c:formatCode>
                <c:ptCount val="7"/>
                <c:pt idx="0">
                  <c:v>145421</c:v>
                </c:pt>
                <c:pt idx="1">
                  <c:v>155726</c:v>
                </c:pt>
                <c:pt idx="2">
                  <c:v>56265</c:v>
                </c:pt>
                <c:pt idx="3">
                  <c:v>84193</c:v>
                </c:pt>
                <c:pt idx="4">
                  <c:v>67296</c:v>
                </c:pt>
                <c:pt idx="5">
                  <c:v>27478</c:v>
                </c:pt>
                <c:pt idx="6">
                  <c:v>164324</c:v>
                </c:pt>
              </c:numCache>
            </c:numRef>
          </c:val>
          <c:extLst>
            <c:ext xmlns:c16="http://schemas.microsoft.com/office/drawing/2014/chart" uri="{C3380CC4-5D6E-409C-BE32-E72D297353CC}">
              <c16:uniqueId val="{0000000E-7B45-714A-AAF6-CD931189446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1835288500334691E-2"/>
          <c:y val="0.94577100754394894"/>
          <c:w val="0.89999991329209117"/>
          <c:h val="5.42289017673268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A5597-1239-1D4F-9391-73FDF5C75149}" type="datetimeFigureOut">
              <a:rPr lang="en-US" smtClean="0"/>
              <a:t>8/31/23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83CF0-1B6F-164D-A136-B146C8CF3193}" type="slidenum">
              <a:rPr lang="en-US" smtClean="0"/>
              <a:t>‹#›</a:t>
            </a:fld>
            <a:endParaRPr lang="en-US"/>
          </a:p>
        </p:txBody>
      </p:sp>
    </p:spTree>
    <p:extLst>
      <p:ext uri="{BB962C8B-B14F-4D97-AF65-F5344CB8AC3E}">
        <p14:creationId xmlns:p14="http://schemas.microsoft.com/office/powerpoint/2010/main" val="21908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a:t>
            </a:r>
            <a:r>
              <a:rPr lang="en-US" dirty="0" err="1"/>
              <a:t>Xinyue</a:t>
            </a:r>
            <a:r>
              <a:rPr lang="en-US" dirty="0"/>
              <a:t> Hu. The paper that I’m going to present today is called Expert Knowledge-Aware Image Difference Graph Representation Learning for Difference-Aware Medical Visual Question Answering</a:t>
            </a:r>
          </a:p>
        </p:txBody>
      </p:sp>
      <p:sp>
        <p:nvSpPr>
          <p:cNvPr id="4" name="Slide Number Placeholder 3"/>
          <p:cNvSpPr>
            <a:spLocks noGrp="1"/>
          </p:cNvSpPr>
          <p:nvPr>
            <p:ph type="sldNum" sz="quarter" idx="5"/>
          </p:nvPr>
        </p:nvSpPr>
        <p:spPr/>
        <p:txBody>
          <a:bodyPr/>
          <a:lstStyle/>
          <a:p>
            <a:fld id="{9A083CF0-1B6F-164D-A136-B146C8CF3193}" type="slidenum">
              <a:rPr lang="en-US" smtClean="0"/>
              <a:t>1</a:t>
            </a:fld>
            <a:endParaRPr lang="en-US"/>
          </a:p>
        </p:txBody>
      </p:sp>
    </p:spTree>
    <p:extLst>
      <p:ext uri="{BB962C8B-B14F-4D97-AF65-F5344CB8AC3E}">
        <p14:creationId xmlns:p14="http://schemas.microsoft.com/office/powerpoint/2010/main" val="18872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some examples of current medical VQA datasets. VQA-RAD has only 315 images available. Moreover, It covers three modalities, including MRI, X-ray, and CT, and also covers a wide range of anatomical regions.</a:t>
            </a:r>
          </a:p>
        </p:txBody>
      </p:sp>
      <p:sp>
        <p:nvSpPr>
          <p:cNvPr id="4" name="Slide Number Placeholder 3"/>
          <p:cNvSpPr>
            <a:spLocks noGrp="1"/>
          </p:cNvSpPr>
          <p:nvPr>
            <p:ph type="sldNum" sz="quarter" idx="5"/>
          </p:nvPr>
        </p:nvSpPr>
        <p:spPr/>
        <p:txBody>
          <a:bodyPr/>
          <a:lstStyle/>
          <a:p>
            <a:fld id="{9A083CF0-1B6F-164D-A136-B146C8CF3193}" type="slidenum">
              <a:rPr lang="en-US" smtClean="0"/>
              <a:t>10</a:t>
            </a:fld>
            <a:endParaRPr lang="en-US"/>
          </a:p>
        </p:txBody>
      </p:sp>
    </p:spTree>
    <p:extLst>
      <p:ext uri="{BB962C8B-B14F-4D97-AF65-F5344CB8AC3E}">
        <p14:creationId xmlns:p14="http://schemas.microsoft.com/office/powerpoint/2010/main" val="21948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ImageCLEF</a:t>
            </a:r>
            <a:r>
              <a:rPr lang="en-US" dirty="0"/>
              <a:t> VQA-MED dataset contains a diverse range of modalities and anatomical regions, including chest, abdomen, head, spine, foot, etc. </a:t>
            </a:r>
          </a:p>
        </p:txBody>
      </p:sp>
      <p:sp>
        <p:nvSpPr>
          <p:cNvPr id="4" name="Slide Number Placeholder 3"/>
          <p:cNvSpPr>
            <a:spLocks noGrp="1"/>
          </p:cNvSpPr>
          <p:nvPr>
            <p:ph type="sldNum" sz="quarter" idx="5"/>
          </p:nvPr>
        </p:nvSpPr>
        <p:spPr/>
        <p:txBody>
          <a:bodyPr/>
          <a:lstStyle/>
          <a:p>
            <a:fld id="{9A083CF0-1B6F-164D-A136-B146C8CF3193}" type="slidenum">
              <a:rPr lang="en-US" smtClean="0"/>
              <a:t>11</a:t>
            </a:fld>
            <a:endParaRPr lang="en-US"/>
          </a:p>
        </p:txBody>
      </p:sp>
    </p:spTree>
    <p:extLst>
      <p:ext uri="{BB962C8B-B14F-4D97-AF65-F5344CB8AC3E}">
        <p14:creationId xmlns:p14="http://schemas.microsoft.com/office/powerpoint/2010/main" val="60917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ImageCLEF</a:t>
            </a:r>
            <a:r>
              <a:rPr lang="en-US" dirty="0"/>
              <a:t> VQA-MED dataset contains a diverse range of modalities and anatomical regions, including chest, abdomen, head, spine, foot, etc. </a:t>
            </a:r>
          </a:p>
        </p:txBody>
      </p:sp>
      <p:sp>
        <p:nvSpPr>
          <p:cNvPr id="4" name="Slide Number Placeholder 3"/>
          <p:cNvSpPr>
            <a:spLocks noGrp="1"/>
          </p:cNvSpPr>
          <p:nvPr>
            <p:ph type="sldNum" sz="quarter" idx="5"/>
          </p:nvPr>
        </p:nvSpPr>
        <p:spPr/>
        <p:txBody>
          <a:bodyPr/>
          <a:lstStyle/>
          <a:p>
            <a:fld id="{9A083CF0-1B6F-164D-A136-B146C8CF3193}" type="slidenum">
              <a:rPr lang="en-US" smtClean="0"/>
              <a:t>12</a:t>
            </a:fld>
            <a:endParaRPr lang="en-US"/>
          </a:p>
        </p:txBody>
      </p:sp>
    </p:spTree>
    <p:extLst>
      <p:ext uri="{BB962C8B-B14F-4D97-AF65-F5344CB8AC3E}">
        <p14:creationId xmlns:p14="http://schemas.microsoft.com/office/powerpoint/2010/main" val="128295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Moreover, it only has abnormality questions are available in this dataset, which downgrades the VQA task to a classification task.</a:t>
            </a:r>
          </a:p>
          <a:p>
            <a:r>
              <a:rPr lang="en-US" dirty="0"/>
              <a:t>	</a:t>
            </a:r>
          </a:p>
          <a:p>
            <a:r>
              <a:rPr lang="en-US" dirty="0"/>
              <a:t>In conclusion, the currently available datasets have the same limitations in terms of limited size and question diversity, which doesn't meet the requirements of deep learning methods that require large amounts of data. Additionally, the pathology of diseases in different areas of the body is complex and heterogeneous, which means medical images and associated questions vary widely across modalities, specialties, and diseases. For this reason, a universal VQA model is not a panacea and cannot be applied universally to different modalities and body regions. To solve this issue, a large-scale VQA dataset that focuses on a single modality is required, and this is our first motivation to create such a dataset.</a:t>
            </a:r>
          </a:p>
        </p:txBody>
      </p:sp>
      <p:sp>
        <p:nvSpPr>
          <p:cNvPr id="4" name="Slide Number Placeholder 3"/>
          <p:cNvSpPr>
            <a:spLocks noGrp="1"/>
          </p:cNvSpPr>
          <p:nvPr>
            <p:ph type="sldNum" sz="quarter" idx="5"/>
          </p:nvPr>
        </p:nvSpPr>
        <p:spPr/>
        <p:txBody>
          <a:bodyPr/>
          <a:lstStyle/>
          <a:p>
            <a:fld id="{9A083CF0-1B6F-164D-A136-B146C8CF3193}" type="slidenum">
              <a:rPr lang="en-US" smtClean="0"/>
              <a:t>13</a:t>
            </a:fld>
            <a:endParaRPr lang="en-US"/>
          </a:p>
        </p:txBody>
      </p:sp>
    </p:spTree>
    <p:extLst>
      <p:ext uri="{BB962C8B-B14F-4D97-AF65-F5344CB8AC3E}">
        <p14:creationId xmlns:p14="http://schemas.microsoft.com/office/powerpoint/2010/main" val="2772793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14</a:t>
            </a:fld>
            <a:endParaRPr lang="en-US"/>
          </a:p>
        </p:txBody>
      </p:sp>
    </p:spTree>
    <p:extLst>
      <p:ext uri="{BB962C8B-B14F-4D97-AF65-F5344CB8AC3E}">
        <p14:creationId xmlns:p14="http://schemas.microsoft.com/office/powerpoint/2010/main" val="423661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15</a:t>
            </a:fld>
            <a:endParaRPr lang="en-US"/>
          </a:p>
        </p:txBody>
      </p:sp>
    </p:spTree>
    <p:extLst>
      <p:ext uri="{BB962C8B-B14F-4D97-AF65-F5344CB8AC3E}">
        <p14:creationId xmlns:p14="http://schemas.microsoft.com/office/powerpoint/2010/main" val="164577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16</a:t>
            </a:fld>
            <a:endParaRPr lang="en-US"/>
          </a:p>
        </p:txBody>
      </p:sp>
    </p:spTree>
    <p:extLst>
      <p:ext uri="{BB962C8B-B14F-4D97-AF65-F5344CB8AC3E}">
        <p14:creationId xmlns:p14="http://schemas.microsoft.com/office/powerpoint/2010/main" val="3025479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17</a:t>
            </a:fld>
            <a:endParaRPr lang="en-US"/>
          </a:p>
        </p:txBody>
      </p:sp>
    </p:spTree>
    <p:extLst>
      <p:ext uri="{BB962C8B-B14F-4D97-AF65-F5344CB8AC3E}">
        <p14:creationId xmlns:p14="http://schemas.microsoft.com/office/powerpoint/2010/main" val="4040797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18</a:t>
            </a:fld>
            <a:endParaRPr lang="en-US"/>
          </a:p>
        </p:txBody>
      </p:sp>
    </p:spTree>
    <p:extLst>
      <p:ext uri="{BB962C8B-B14F-4D97-AF65-F5344CB8AC3E}">
        <p14:creationId xmlns:p14="http://schemas.microsoft.com/office/powerpoint/2010/main" val="102770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19</a:t>
            </a:fld>
            <a:endParaRPr lang="en-US"/>
          </a:p>
        </p:txBody>
      </p:sp>
    </p:spTree>
    <p:extLst>
      <p:ext uri="{BB962C8B-B14F-4D97-AF65-F5344CB8AC3E}">
        <p14:creationId xmlns:p14="http://schemas.microsoft.com/office/powerpoint/2010/main" val="55482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existing medical Vision Language tasks, there are three popular tasks, they are: Text mined label from report, report generation, and Visual Question answering. While these tasks have seen significant developments, they still have limitations.</a:t>
            </a:r>
          </a:p>
        </p:txBody>
      </p:sp>
      <p:sp>
        <p:nvSpPr>
          <p:cNvPr id="4" name="Slide Number Placeholder 3"/>
          <p:cNvSpPr>
            <a:spLocks noGrp="1"/>
          </p:cNvSpPr>
          <p:nvPr>
            <p:ph type="sldNum" sz="quarter" idx="5"/>
          </p:nvPr>
        </p:nvSpPr>
        <p:spPr/>
        <p:txBody>
          <a:bodyPr/>
          <a:lstStyle/>
          <a:p>
            <a:fld id="{9A083CF0-1B6F-164D-A136-B146C8CF3193}" type="slidenum">
              <a:rPr lang="en-US" smtClean="0"/>
              <a:t>2</a:t>
            </a:fld>
            <a:endParaRPr lang="en-US"/>
          </a:p>
        </p:txBody>
      </p:sp>
    </p:spTree>
    <p:extLst>
      <p:ext uri="{BB962C8B-B14F-4D97-AF65-F5344CB8AC3E}">
        <p14:creationId xmlns:p14="http://schemas.microsoft.com/office/powerpoint/2010/main" val="105160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limitations of the current medical VQA datasets and support this task effectively, we proposed a large-scale dataset named MIMIC-Diff-VQA. This dataset contains a total of 700,000 questions covering 164,000 image pairs, which should be sufficient for data-hungry deep-learning methods. </a:t>
            </a:r>
          </a:p>
        </p:txBody>
      </p:sp>
      <p:sp>
        <p:nvSpPr>
          <p:cNvPr id="4" name="Slide Number Placeholder 3"/>
          <p:cNvSpPr>
            <a:spLocks noGrp="1"/>
          </p:cNvSpPr>
          <p:nvPr>
            <p:ph type="sldNum" sz="quarter" idx="5"/>
          </p:nvPr>
        </p:nvSpPr>
        <p:spPr/>
        <p:txBody>
          <a:bodyPr/>
          <a:lstStyle/>
          <a:p>
            <a:fld id="{9A083CF0-1B6F-164D-A136-B146C8CF3193}" type="slidenum">
              <a:rPr lang="en-US" smtClean="0"/>
              <a:t>20</a:t>
            </a:fld>
            <a:endParaRPr lang="en-US"/>
          </a:p>
        </p:txBody>
      </p:sp>
    </p:spTree>
    <p:extLst>
      <p:ext uri="{BB962C8B-B14F-4D97-AF65-F5344CB8AC3E}">
        <p14:creationId xmlns:p14="http://schemas.microsoft.com/office/powerpoint/2010/main" val="281999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includes seven question types to cater to the needs of radiologists in various </a:t>
            </a:r>
            <a:r>
              <a:rPr lang="en-US" dirty="0" err="1"/>
              <a:t>situations,including</a:t>
            </a:r>
            <a:r>
              <a:rPr lang="en-US" dirty="0"/>
              <a:t> abnormality, presence, view, location, level, type, and difference. Among them, the "difference" type of questions enables to answer questions concerning the comparison of present images with previous visits, which is crucial in clinical diagnosis and treatment evaluation.</a:t>
            </a:r>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21</a:t>
            </a:fld>
            <a:endParaRPr lang="en-US"/>
          </a:p>
        </p:txBody>
      </p:sp>
    </p:spTree>
    <p:extLst>
      <p:ext uri="{BB962C8B-B14F-4D97-AF65-F5344CB8AC3E}">
        <p14:creationId xmlns:p14="http://schemas.microsoft.com/office/powerpoint/2010/main" val="2228107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examples of all seven question types included in the MIMIC-Diff-VQA dataset.</a:t>
            </a:r>
          </a:p>
        </p:txBody>
      </p:sp>
      <p:sp>
        <p:nvSpPr>
          <p:cNvPr id="4" name="Slide Number Placeholder 3"/>
          <p:cNvSpPr>
            <a:spLocks noGrp="1"/>
          </p:cNvSpPr>
          <p:nvPr>
            <p:ph type="sldNum" sz="quarter" idx="5"/>
          </p:nvPr>
        </p:nvSpPr>
        <p:spPr/>
        <p:txBody>
          <a:bodyPr/>
          <a:lstStyle/>
          <a:p>
            <a:fld id="{9A083CF0-1B6F-164D-A136-B146C8CF3193}" type="slidenum">
              <a:rPr lang="en-US" smtClean="0"/>
              <a:t>22</a:t>
            </a:fld>
            <a:endParaRPr lang="en-US"/>
          </a:p>
        </p:txBody>
      </p:sp>
    </p:spTree>
    <p:extLst>
      <p:ext uri="{BB962C8B-B14F-4D97-AF65-F5344CB8AC3E}">
        <p14:creationId xmlns:p14="http://schemas.microsoft.com/office/powerpoint/2010/main" val="200899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radiologists usually follow a four steps procedure, </a:t>
            </a:r>
            <a:r>
              <a:rPr lang="en-US" dirty="0">
                <a:solidFill>
                  <a:srgbClr val="000000"/>
                </a:solidFill>
                <a:effectLst/>
                <a:latin typeface="Helvetica Neue" panose="02000503000000020004" pitchFamily="2" charset="0"/>
              </a:rPr>
              <a:t>consisting of </a:t>
            </a:r>
            <a:r>
              <a:rPr lang="en-US" dirty="0"/>
              <a:t>patient assessment, </a:t>
            </a:r>
            <a:r>
              <a:rPr lang="en-US" dirty="0" err="1"/>
              <a:t>diagnosis&amp;planning</a:t>
            </a:r>
            <a:r>
              <a:rPr lang="en-US" dirty="0"/>
              <a:t>, intervention and evaluation. In this example, the radiologist assessed the patient's X-ray image first and diagnosed Pneumothorax. Then, they determined that a chest tube thoracostomy was required. Finally, a new X-ray image was captured to compare with the previous one and evaluate the effectiveness of the treatment.</a:t>
            </a:r>
          </a:p>
        </p:txBody>
      </p:sp>
      <p:sp>
        <p:nvSpPr>
          <p:cNvPr id="4" name="Slide Number Placeholder 3"/>
          <p:cNvSpPr>
            <a:spLocks noGrp="1"/>
          </p:cNvSpPr>
          <p:nvPr>
            <p:ph type="sldNum" sz="quarter" idx="5"/>
          </p:nvPr>
        </p:nvSpPr>
        <p:spPr/>
        <p:txBody>
          <a:bodyPr/>
          <a:lstStyle/>
          <a:p>
            <a:fld id="{9A083CF0-1B6F-164D-A136-B146C8CF3193}" type="slidenum">
              <a:rPr lang="en-US" smtClean="0"/>
              <a:t>23</a:t>
            </a:fld>
            <a:endParaRPr lang="en-US"/>
          </a:p>
        </p:txBody>
      </p:sp>
    </p:spTree>
    <p:extLst>
      <p:ext uri="{BB962C8B-B14F-4D97-AF65-F5344CB8AC3E}">
        <p14:creationId xmlns:p14="http://schemas.microsoft.com/office/powerpoint/2010/main" val="2292573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process, </a:t>
            </a:r>
            <a:r>
              <a:rPr lang="en-US" dirty="0">
                <a:solidFill>
                  <a:srgbClr val="000000"/>
                </a:solidFill>
                <a:effectLst/>
                <a:latin typeface="Helvetica Neue" panose="02000503000000020004" pitchFamily="2" charset="0"/>
              </a:rPr>
              <a:t>the most important concerns for radiologists could be </a:t>
            </a:r>
            <a:r>
              <a:rPr lang="en-US" dirty="0"/>
              <a:t>“is there pneumothorax in this image?” or “ what has changed compared to the past image?” </a:t>
            </a:r>
            <a:r>
              <a:rPr lang="en-US" sz="1200" i="1" dirty="0">
                <a:solidFill>
                  <a:schemeClr val="bg1"/>
                </a:solidFill>
              </a:rPr>
              <a:t>The purpose of taking a new image is to get an answer to these questions considering the difference from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Therefore, we designed difference VQA model to address these questions and try to directly answer the image difference questions and the general VQA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24</a:t>
            </a:fld>
            <a:endParaRPr lang="en-US"/>
          </a:p>
        </p:txBody>
      </p:sp>
    </p:spTree>
    <p:extLst>
      <p:ext uri="{BB962C8B-B14F-4D97-AF65-F5344CB8AC3E}">
        <p14:creationId xmlns:p14="http://schemas.microsoft.com/office/powerpoint/2010/main" val="698792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construct this dataset, we began by collecting keywords with the assistance of experienced radiologists. These keywords include abnormality keywords and attribute keywords. The attribute keywords serve as modifiers to the abnormality keywords and provide additional information such as location, type, and level.</a:t>
            </a:r>
          </a:p>
        </p:txBody>
      </p:sp>
      <p:sp>
        <p:nvSpPr>
          <p:cNvPr id="4" name="Slide Number Placeholder 3"/>
          <p:cNvSpPr>
            <a:spLocks noGrp="1"/>
          </p:cNvSpPr>
          <p:nvPr>
            <p:ph type="sldNum" sz="quarter" idx="5"/>
          </p:nvPr>
        </p:nvSpPr>
        <p:spPr/>
        <p:txBody>
          <a:bodyPr/>
          <a:lstStyle/>
          <a:p>
            <a:fld id="{9A083CF0-1B6F-164D-A136-B146C8CF3193}" type="slidenum">
              <a:rPr lang="en-US" smtClean="0"/>
              <a:t>25</a:t>
            </a:fld>
            <a:endParaRPr lang="en-US"/>
          </a:p>
        </p:txBody>
      </p:sp>
    </p:spTree>
    <p:extLst>
      <p:ext uri="{BB962C8B-B14F-4D97-AF65-F5344CB8AC3E}">
        <p14:creationId xmlns:p14="http://schemas.microsoft.com/office/powerpoint/2010/main" val="280768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construct an intermediate </a:t>
            </a:r>
            <a:r>
              <a:rPr lang="en-US" dirty="0" err="1"/>
              <a:t>KeyInfo</a:t>
            </a:r>
            <a:r>
              <a:rPr lang="en-US" dirty="0"/>
              <a:t> dataset to prepare for the final question-answer generation. </a:t>
            </a:r>
          </a:p>
        </p:txBody>
      </p:sp>
      <p:sp>
        <p:nvSpPr>
          <p:cNvPr id="4" name="Slide Number Placeholder 3"/>
          <p:cNvSpPr>
            <a:spLocks noGrp="1"/>
          </p:cNvSpPr>
          <p:nvPr>
            <p:ph type="sldNum" sz="quarter" idx="5"/>
          </p:nvPr>
        </p:nvSpPr>
        <p:spPr/>
        <p:txBody>
          <a:bodyPr/>
          <a:lstStyle/>
          <a:p>
            <a:fld id="{9A083CF0-1B6F-164D-A136-B146C8CF3193}" type="slidenum">
              <a:rPr lang="en-US" smtClean="0"/>
              <a:t>26</a:t>
            </a:fld>
            <a:endParaRPr lang="en-US"/>
          </a:p>
        </p:txBody>
      </p:sp>
    </p:spTree>
    <p:extLst>
      <p:ext uri="{BB962C8B-B14F-4D97-AF65-F5344CB8AC3E}">
        <p14:creationId xmlns:p14="http://schemas.microsoft.com/office/powerpoint/2010/main" val="1973523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effectLst/>
                <a:latin typeface="Helvetica Neue" panose="02000503000000020004" pitchFamily="2" charset="0"/>
              </a:rPr>
              <a:t>We firstly extract the predefined keywords for each report using regular expressions.</a:t>
            </a:r>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27</a:t>
            </a:fld>
            <a:endParaRPr lang="en-US"/>
          </a:p>
        </p:txBody>
      </p:sp>
    </p:spTree>
    <p:extLst>
      <p:ext uri="{BB962C8B-B14F-4D97-AF65-F5344CB8AC3E}">
        <p14:creationId xmlns:p14="http://schemas.microsoft.com/office/powerpoint/2010/main" val="406660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t>
            </a:r>
            <a:r>
              <a:rPr lang="en-US" dirty="0" err="1"/>
              <a:t>Keyinfo</a:t>
            </a:r>
            <a:r>
              <a:rPr lang="en-US" dirty="0"/>
              <a:t> structures have been created for all the studies, we utilized an Extract-Check-Fix cycle to ensure the correctness of the </a:t>
            </a:r>
            <a:r>
              <a:rPr lang="en-US" dirty="0" err="1"/>
              <a:t>Keyinfo</a:t>
            </a:r>
            <a:r>
              <a:rPr lang="en-US" dirty="0"/>
              <a:t> dataset. In the check procedure, we validate the accuracy of the extracted </a:t>
            </a:r>
            <a:r>
              <a:rPr lang="en-US" dirty="0" err="1"/>
              <a:t>keyinfo</a:t>
            </a:r>
            <a:r>
              <a:rPr lang="en-US" dirty="0"/>
              <a:t> dataset through a combination of manual and automated verification. </a:t>
            </a:r>
            <a:r>
              <a:rPr lang="en-US" dirty="0">
                <a:solidFill>
                  <a:srgbClr val="FFFFFF"/>
                </a:solidFill>
                <a:effectLst/>
                <a:latin typeface="Helvetica Neue" panose="02000503000000020004" pitchFamily="2" charset="0"/>
              </a:rPr>
              <a:t>The automated tools we used include Part-of-Speech analysis, entity detection with </a:t>
            </a:r>
            <a:r>
              <a:rPr lang="en-US" dirty="0" err="1">
                <a:solidFill>
                  <a:srgbClr val="FFFFFF"/>
                </a:solidFill>
                <a:effectLst/>
                <a:latin typeface="Helvetica Neue" panose="02000503000000020004" pitchFamily="2" charset="0"/>
              </a:rPr>
              <a:t>ScispaCy</a:t>
            </a:r>
            <a:r>
              <a:rPr lang="en-US" dirty="0">
                <a:solidFill>
                  <a:srgbClr val="FFFFFF"/>
                </a:solidFill>
                <a:effectLst/>
                <a:latin typeface="Helvetica Neue" panose="02000503000000020004" pitchFamily="2" charset="0"/>
              </a:rPr>
              <a:t>, and MIMIC-CXR-JPG labels as references.</a:t>
            </a:r>
          </a:p>
          <a:p>
            <a:r>
              <a:rPr lang="en-US" dirty="0"/>
              <a:t> If any errors are detected, we fix them and repeat the Extract-Check-Fix cycle until the number of errors is minimized.</a:t>
            </a:r>
          </a:p>
        </p:txBody>
      </p:sp>
      <p:sp>
        <p:nvSpPr>
          <p:cNvPr id="4" name="Slide Number Placeholder 3"/>
          <p:cNvSpPr>
            <a:spLocks noGrp="1"/>
          </p:cNvSpPr>
          <p:nvPr>
            <p:ph type="sldNum" sz="quarter" idx="5"/>
          </p:nvPr>
        </p:nvSpPr>
        <p:spPr/>
        <p:txBody>
          <a:bodyPr/>
          <a:lstStyle/>
          <a:p>
            <a:fld id="{9A083CF0-1B6F-164D-A136-B146C8CF3193}" type="slidenum">
              <a:rPr lang="en-US" smtClean="0"/>
              <a:t>28</a:t>
            </a:fld>
            <a:endParaRPr lang="en-US"/>
          </a:p>
        </p:txBody>
      </p:sp>
    </p:spTree>
    <p:extLst>
      <p:ext uri="{BB962C8B-B14F-4D97-AF65-F5344CB8AC3E}">
        <p14:creationId xmlns:p14="http://schemas.microsoft.com/office/powerpoint/2010/main" val="307863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extracted </a:t>
            </a:r>
            <a:r>
              <a:rPr lang="en-US" dirty="0" err="1"/>
              <a:t>KeyInfo</a:t>
            </a:r>
            <a:r>
              <a:rPr lang="en-US" dirty="0"/>
              <a:t> dataset, we can create different types of questions for each study. Based on the pair </a:t>
            </a:r>
            <a:r>
              <a:rPr lang="en-US" dirty="0" err="1"/>
              <a:t>KeyInfo</a:t>
            </a:r>
            <a:r>
              <a:rPr lang="en-US" dirty="0"/>
              <a:t>, we can further generate "difference" type questions, such as "What has changed compared to the reference image?"</a:t>
            </a:r>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29</a:t>
            </a:fld>
            <a:endParaRPr lang="en-US"/>
          </a:p>
        </p:txBody>
      </p:sp>
    </p:spTree>
    <p:extLst>
      <p:ext uri="{BB962C8B-B14F-4D97-AF65-F5344CB8AC3E}">
        <p14:creationId xmlns:p14="http://schemas.microsoft.com/office/powerpoint/2010/main" val="323468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3</a:t>
            </a:fld>
            <a:endParaRPr lang="en-US"/>
          </a:p>
        </p:txBody>
      </p:sp>
    </p:spTree>
    <p:extLst>
      <p:ext uri="{BB962C8B-B14F-4D97-AF65-F5344CB8AC3E}">
        <p14:creationId xmlns:p14="http://schemas.microsoft.com/office/powerpoint/2010/main" val="174690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the quality of our final MIMIC-Diff-VQA dataset, we had three human verifiers to examine 1700 randomly selected samples. The results revealed that Verifiers A, B, and C had respective accuracies of 95%, 98.9%, and 96.5%. As a result, the overall average accuracy was calculated to be 97.4%, which is acceptable for training neural networks.</a:t>
            </a:r>
          </a:p>
        </p:txBody>
      </p:sp>
      <p:sp>
        <p:nvSpPr>
          <p:cNvPr id="4" name="Slide Number Placeholder 3"/>
          <p:cNvSpPr>
            <a:spLocks noGrp="1"/>
          </p:cNvSpPr>
          <p:nvPr>
            <p:ph type="sldNum" sz="quarter" idx="5"/>
          </p:nvPr>
        </p:nvSpPr>
        <p:spPr/>
        <p:txBody>
          <a:bodyPr/>
          <a:lstStyle/>
          <a:p>
            <a:fld id="{9A083CF0-1B6F-164D-A136-B146C8CF3193}" type="slidenum">
              <a:rPr lang="en-US" smtClean="0"/>
              <a:t>30</a:t>
            </a:fld>
            <a:endParaRPr lang="en-US"/>
          </a:p>
        </p:txBody>
      </p:sp>
    </p:spTree>
    <p:extLst>
      <p:ext uri="{BB962C8B-B14F-4D97-AF65-F5344CB8AC3E}">
        <p14:creationId xmlns:p14="http://schemas.microsoft.com/office/powerpoint/2010/main" val="3759542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method part, The primary challenge we must address is the significant variances in orientation, scale, and range in the CXR images, even when dealing with the same patient. These variances can be a significant obstacle for neural networks attempting to locate the critical areas for diagnosis.</a:t>
            </a:r>
          </a:p>
        </p:txBody>
      </p:sp>
      <p:sp>
        <p:nvSpPr>
          <p:cNvPr id="4" name="Slide Number Placeholder 3"/>
          <p:cNvSpPr>
            <a:spLocks noGrp="1"/>
          </p:cNvSpPr>
          <p:nvPr>
            <p:ph type="sldNum" sz="quarter" idx="5"/>
          </p:nvPr>
        </p:nvSpPr>
        <p:spPr/>
        <p:txBody>
          <a:bodyPr/>
          <a:lstStyle/>
          <a:p>
            <a:fld id="{9A083CF0-1B6F-164D-A136-B146C8CF3193}" type="slidenum">
              <a:rPr lang="en-US" smtClean="0"/>
              <a:t>31</a:t>
            </a:fld>
            <a:endParaRPr lang="en-US"/>
          </a:p>
        </p:txBody>
      </p:sp>
    </p:spTree>
    <p:extLst>
      <p:ext uri="{BB962C8B-B14F-4D97-AF65-F5344CB8AC3E}">
        <p14:creationId xmlns:p14="http://schemas.microsoft.com/office/powerpoint/2010/main" val="1010806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We propose to use the Faster R-CNN model to detect 26 anatomical structures in chest x-ray images. By</a:t>
            </a:r>
            <a:r>
              <a:rPr lang="zh-CN" altLang="en-US" dirty="0"/>
              <a:t> </a:t>
            </a:r>
            <a:r>
              <a:rPr lang="en-US" altLang="zh-CN" dirty="0"/>
              <a:t>comparing</a:t>
            </a:r>
            <a:r>
              <a:rPr lang="zh-CN" altLang="en-US" dirty="0"/>
              <a:t> </a:t>
            </a:r>
            <a:r>
              <a:rPr lang="en-US" altLang="zh-CN" dirty="0"/>
              <a:t>the</a:t>
            </a:r>
            <a:r>
              <a:rPr lang="zh-CN" altLang="en-US" dirty="0"/>
              <a:t> </a:t>
            </a:r>
            <a:r>
              <a:rPr lang="en-US" altLang="zh-CN" dirty="0"/>
              <a:t>corresponding</a:t>
            </a:r>
            <a:r>
              <a:rPr lang="zh-CN" altLang="en-US" dirty="0"/>
              <a:t> </a:t>
            </a:r>
            <a:r>
              <a:rPr lang="en-US" altLang="zh-CN" dirty="0"/>
              <a:t>anatomical</a:t>
            </a:r>
            <a:r>
              <a:rPr lang="zh-CN" altLang="en-US" dirty="0"/>
              <a:t> </a:t>
            </a:r>
            <a:r>
              <a:rPr lang="en-US" altLang="zh-CN" dirty="0"/>
              <a:t>structures,</a:t>
            </a:r>
            <a:r>
              <a:rPr lang="zh-CN" altLang="en-US" dirty="0"/>
              <a:t> </a:t>
            </a:r>
            <a:r>
              <a:rPr lang="en-US" altLang="zh-CN" dirty="0"/>
              <a:t>such as right lung to right lung, left lung to left lung, and heart to heart. we</a:t>
            </a:r>
            <a:r>
              <a:rPr lang="zh-CN" altLang="en-US" dirty="0"/>
              <a:t> </a:t>
            </a:r>
            <a:r>
              <a:rPr lang="en-US" altLang="zh-CN" dirty="0"/>
              <a:t>can</a:t>
            </a:r>
            <a:r>
              <a:rPr lang="zh-CN" altLang="en-US" dirty="0"/>
              <a:t> </a:t>
            </a:r>
            <a:r>
              <a:rPr lang="en-US" dirty="0"/>
              <a:t>eliminate the impact of variances in orientation, scale, and range. </a:t>
            </a:r>
          </a:p>
        </p:txBody>
      </p:sp>
      <p:sp>
        <p:nvSpPr>
          <p:cNvPr id="4" name="Slide Number Placeholder 3"/>
          <p:cNvSpPr>
            <a:spLocks noGrp="1"/>
          </p:cNvSpPr>
          <p:nvPr>
            <p:ph type="sldNum" sz="quarter" idx="5"/>
          </p:nvPr>
        </p:nvSpPr>
        <p:spPr/>
        <p:txBody>
          <a:bodyPr/>
          <a:lstStyle/>
          <a:p>
            <a:fld id="{9A083CF0-1B6F-164D-A136-B146C8CF3193}" type="slidenum">
              <a:rPr lang="en-US" smtClean="0"/>
              <a:t>32</a:t>
            </a:fld>
            <a:endParaRPr lang="en-US"/>
          </a:p>
        </p:txBody>
      </p:sp>
    </p:spTree>
    <p:extLst>
      <p:ext uri="{BB962C8B-B14F-4D97-AF65-F5344CB8AC3E}">
        <p14:creationId xmlns:p14="http://schemas.microsoft.com/office/powerpoint/2010/main" val="20313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 model the relationships between anatomical structures, we consider three different relationships. Firstly, we consider spatial relationship.</a:t>
            </a:r>
          </a:p>
          <a:p>
            <a:pPr lvl="1"/>
            <a:r>
              <a:rPr lang="en-US" dirty="0"/>
              <a:t>The spatial relationship is inspired by radiologist’s practice of identifying abnormalities based on specific anatomical structures. </a:t>
            </a:r>
          </a:p>
          <a:p>
            <a:pPr lvl="1"/>
            <a:r>
              <a:rPr lang="en-US" dirty="0"/>
              <a:t>For example, in this figure, radiologist gave the comments of “Elevation of the left diaphragm and opacity in the left lower lung suggests remaining left basilar atelectasis”</a:t>
            </a:r>
          </a:p>
        </p:txBody>
      </p:sp>
      <p:sp>
        <p:nvSpPr>
          <p:cNvPr id="4" name="Slide Number Placeholder 3"/>
          <p:cNvSpPr>
            <a:spLocks noGrp="1"/>
          </p:cNvSpPr>
          <p:nvPr>
            <p:ph type="sldNum" sz="quarter" idx="5"/>
          </p:nvPr>
        </p:nvSpPr>
        <p:spPr/>
        <p:txBody>
          <a:bodyPr/>
          <a:lstStyle/>
          <a:p>
            <a:fld id="{9A083CF0-1B6F-164D-A136-B146C8CF3193}" type="slidenum">
              <a:rPr lang="en-US" smtClean="0"/>
              <a:t>33</a:t>
            </a:fld>
            <a:endParaRPr lang="en-US"/>
          </a:p>
        </p:txBody>
      </p:sp>
    </p:spTree>
    <p:extLst>
      <p:ext uri="{BB962C8B-B14F-4D97-AF65-F5344CB8AC3E}">
        <p14:creationId xmlns:p14="http://schemas.microsoft.com/office/powerpoint/2010/main" val="2628534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spatial graph contains 11 spatial relationships between each pair of nodes. These relationships include "inside," "cover," "overlap," and 8 directional relationships. Each directional class represents a 45-degree angle of direction.</a:t>
            </a:r>
          </a:p>
        </p:txBody>
      </p:sp>
      <p:sp>
        <p:nvSpPr>
          <p:cNvPr id="4" name="Slide Number Placeholder 3"/>
          <p:cNvSpPr>
            <a:spLocks noGrp="1"/>
          </p:cNvSpPr>
          <p:nvPr>
            <p:ph type="sldNum" sz="quarter" idx="5"/>
          </p:nvPr>
        </p:nvSpPr>
        <p:spPr/>
        <p:txBody>
          <a:bodyPr/>
          <a:lstStyle/>
          <a:p>
            <a:fld id="{9A083CF0-1B6F-164D-A136-B146C8CF3193}" type="slidenum">
              <a:rPr lang="en-US" smtClean="0"/>
              <a:t>34</a:t>
            </a:fld>
            <a:endParaRPr lang="en-US"/>
          </a:p>
        </p:txBody>
      </p:sp>
    </p:spTree>
    <p:extLst>
      <p:ext uri="{BB962C8B-B14F-4D97-AF65-F5344CB8AC3E}">
        <p14:creationId xmlns:p14="http://schemas.microsoft.com/office/powerpoint/2010/main" val="2604216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Secondly, we consider the semantic relationship. The inspiration behind this is the fact that multiple diseases can be interconnected during the progression of a specific disease. </a:t>
            </a:r>
          </a:p>
          <a:p>
            <a:pPr lvl="1"/>
            <a:r>
              <a:rPr lang="en-US" dirty="0"/>
              <a:t>For example, Cardiomegaly, which refers to an enlarged heart, can start with heart dysfunction that causes blood congestion in the heart.</a:t>
            </a:r>
          </a:p>
        </p:txBody>
      </p:sp>
      <p:sp>
        <p:nvSpPr>
          <p:cNvPr id="4" name="Slide Number Placeholder 3"/>
          <p:cNvSpPr>
            <a:spLocks noGrp="1"/>
          </p:cNvSpPr>
          <p:nvPr>
            <p:ph type="sldNum" sz="quarter" idx="5"/>
          </p:nvPr>
        </p:nvSpPr>
        <p:spPr/>
        <p:txBody>
          <a:bodyPr/>
          <a:lstStyle/>
          <a:p>
            <a:fld id="{9A083CF0-1B6F-164D-A136-B146C8CF3193}" type="slidenum">
              <a:rPr lang="en-US" smtClean="0"/>
              <a:t>35</a:t>
            </a:fld>
            <a:endParaRPr lang="en-US"/>
          </a:p>
        </p:txBody>
      </p:sp>
    </p:spTree>
    <p:extLst>
      <p:ext uri="{BB962C8B-B14F-4D97-AF65-F5344CB8AC3E}">
        <p14:creationId xmlns:p14="http://schemas.microsoft.com/office/powerpoint/2010/main" val="17329429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congested blood then goes to lungs, resulting in an increase in the pressure of lung vessels, which allows fluid to enter the pleural spaces and creates the initial sign of pulmonary edema. </a:t>
            </a:r>
          </a:p>
        </p:txBody>
      </p:sp>
      <p:sp>
        <p:nvSpPr>
          <p:cNvPr id="4" name="Slide Number Placeholder 3"/>
          <p:cNvSpPr>
            <a:spLocks noGrp="1"/>
          </p:cNvSpPr>
          <p:nvPr>
            <p:ph type="sldNum" sz="quarter" idx="5"/>
          </p:nvPr>
        </p:nvSpPr>
        <p:spPr/>
        <p:txBody>
          <a:bodyPr/>
          <a:lstStyle/>
          <a:p>
            <a:fld id="{9A083CF0-1B6F-164D-A136-B146C8CF3193}" type="slidenum">
              <a:rPr lang="en-US" smtClean="0"/>
              <a:t>36</a:t>
            </a:fld>
            <a:endParaRPr lang="en-US"/>
          </a:p>
        </p:txBody>
      </p:sp>
    </p:spTree>
    <p:extLst>
      <p:ext uri="{BB962C8B-B14F-4D97-AF65-F5344CB8AC3E}">
        <p14:creationId xmlns:p14="http://schemas.microsoft.com/office/powerpoint/2010/main" val="194723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At the same time, the buildup of fluid outside the lungs, known as pleural effusion, which can cause compression atelectasis. </a:t>
            </a:r>
          </a:p>
        </p:txBody>
      </p:sp>
      <p:sp>
        <p:nvSpPr>
          <p:cNvPr id="4" name="Slide Number Placeholder 3"/>
          <p:cNvSpPr>
            <a:spLocks noGrp="1"/>
          </p:cNvSpPr>
          <p:nvPr>
            <p:ph type="sldNum" sz="quarter" idx="5"/>
          </p:nvPr>
        </p:nvSpPr>
        <p:spPr/>
        <p:txBody>
          <a:bodyPr/>
          <a:lstStyle/>
          <a:p>
            <a:fld id="{9A083CF0-1B6F-164D-A136-B146C8CF3193}" type="slidenum">
              <a:rPr lang="en-US" smtClean="0"/>
              <a:t>37</a:t>
            </a:fld>
            <a:endParaRPr lang="en-US"/>
          </a:p>
        </p:txBody>
      </p:sp>
    </p:spTree>
    <p:extLst>
      <p:ext uri="{BB962C8B-B14F-4D97-AF65-F5344CB8AC3E}">
        <p14:creationId xmlns:p14="http://schemas.microsoft.com/office/powerpoint/2010/main" val="90657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As the edema continues to progress, widespread opacification becomes apparent. </a:t>
            </a:r>
          </a:p>
        </p:txBody>
      </p:sp>
      <p:sp>
        <p:nvSpPr>
          <p:cNvPr id="4" name="Slide Number Placeholder 3"/>
          <p:cNvSpPr>
            <a:spLocks noGrp="1"/>
          </p:cNvSpPr>
          <p:nvPr>
            <p:ph type="sldNum" sz="quarter" idx="5"/>
          </p:nvPr>
        </p:nvSpPr>
        <p:spPr/>
        <p:txBody>
          <a:bodyPr/>
          <a:lstStyle/>
          <a:p>
            <a:fld id="{9A083CF0-1B6F-164D-A136-B146C8CF3193}" type="slidenum">
              <a:rPr lang="en-US" smtClean="0"/>
              <a:t>38</a:t>
            </a:fld>
            <a:endParaRPr lang="en-US"/>
          </a:p>
        </p:txBody>
      </p:sp>
    </p:spTree>
    <p:extLst>
      <p:ext uri="{BB962C8B-B14F-4D97-AF65-F5344CB8AC3E}">
        <p14:creationId xmlns:p14="http://schemas.microsoft.com/office/powerpoint/2010/main" val="340864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based on this motivation, we construct semantic graph to model the semantic relationship. Firstly, we have anatomical knowledge graph, which builds the relationship between the abnormalities and different anatomical structures.</a:t>
            </a:r>
          </a:p>
        </p:txBody>
      </p:sp>
      <p:sp>
        <p:nvSpPr>
          <p:cNvPr id="4" name="Slide Number Placeholder 3"/>
          <p:cNvSpPr>
            <a:spLocks noGrp="1"/>
          </p:cNvSpPr>
          <p:nvPr>
            <p:ph type="sldNum" sz="quarter" idx="5"/>
          </p:nvPr>
        </p:nvSpPr>
        <p:spPr/>
        <p:txBody>
          <a:bodyPr/>
          <a:lstStyle/>
          <a:p>
            <a:fld id="{9A083CF0-1B6F-164D-A136-B146C8CF3193}" type="slidenum">
              <a:rPr lang="en-US" smtClean="0"/>
              <a:t>39</a:t>
            </a:fld>
            <a:endParaRPr lang="en-US"/>
          </a:p>
        </p:txBody>
      </p:sp>
    </p:spTree>
    <p:extLst>
      <p:ext uri="{BB962C8B-B14F-4D97-AF65-F5344CB8AC3E}">
        <p14:creationId xmlns:p14="http://schemas.microsoft.com/office/powerpoint/2010/main" val="38077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Firstly, for text mined label, poorly designed rules may lead to incorrect labels.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this case, the extracted label mistakenly identifies pneumothorax as a positive finding.</a:t>
            </a:r>
          </a:p>
        </p:txBody>
      </p:sp>
      <p:sp>
        <p:nvSpPr>
          <p:cNvPr id="4" name="Slide Number Placeholder 3"/>
          <p:cNvSpPr>
            <a:spLocks noGrp="1"/>
          </p:cNvSpPr>
          <p:nvPr>
            <p:ph type="sldNum" sz="quarter" idx="5"/>
          </p:nvPr>
        </p:nvSpPr>
        <p:spPr/>
        <p:txBody>
          <a:bodyPr/>
          <a:lstStyle/>
          <a:p>
            <a:fld id="{9A083CF0-1B6F-164D-A136-B146C8CF3193}" type="slidenum">
              <a:rPr lang="en-US" smtClean="0"/>
              <a:t>4</a:t>
            </a:fld>
            <a:endParaRPr lang="en-US"/>
          </a:p>
        </p:txBody>
      </p:sp>
    </p:spTree>
    <p:extLst>
      <p:ext uri="{BB962C8B-B14F-4D97-AF65-F5344CB8AC3E}">
        <p14:creationId xmlns:p14="http://schemas.microsoft.com/office/powerpoint/2010/main" val="2139566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Secondly, we also built the co-occurrence knowledge graph, which is created based on the co-occurrence frequency between findings in MIMIC-CXR-JPG dataset.</a:t>
            </a:r>
          </a:p>
        </p:txBody>
      </p:sp>
      <p:sp>
        <p:nvSpPr>
          <p:cNvPr id="4" name="Slide Number Placeholder 3"/>
          <p:cNvSpPr>
            <a:spLocks noGrp="1"/>
          </p:cNvSpPr>
          <p:nvPr>
            <p:ph type="sldNum" sz="quarter" idx="5"/>
          </p:nvPr>
        </p:nvSpPr>
        <p:spPr/>
        <p:txBody>
          <a:bodyPr/>
          <a:lstStyle/>
          <a:p>
            <a:fld id="{9A083CF0-1B6F-164D-A136-B146C8CF3193}" type="slidenum">
              <a:rPr lang="en-US" smtClean="0"/>
              <a:t>40</a:t>
            </a:fld>
            <a:endParaRPr lang="en-US"/>
          </a:p>
        </p:txBody>
      </p:sp>
    </p:spTree>
    <p:extLst>
      <p:ext uri="{BB962C8B-B14F-4D97-AF65-F5344CB8AC3E}">
        <p14:creationId xmlns:p14="http://schemas.microsoft.com/office/powerpoint/2010/main" val="1632247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map the relations in knowledge graphs onto the semantic graph </a:t>
            </a:r>
          </a:p>
        </p:txBody>
      </p:sp>
      <p:sp>
        <p:nvSpPr>
          <p:cNvPr id="4" name="Slide Number Placeholder 3"/>
          <p:cNvSpPr>
            <a:spLocks noGrp="1"/>
          </p:cNvSpPr>
          <p:nvPr>
            <p:ph type="sldNum" sz="quarter" idx="5"/>
          </p:nvPr>
        </p:nvSpPr>
        <p:spPr/>
        <p:txBody>
          <a:bodyPr/>
          <a:lstStyle/>
          <a:p>
            <a:fld id="{9A083CF0-1B6F-164D-A136-B146C8CF3193}" type="slidenum">
              <a:rPr lang="en-US" smtClean="0"/>
              <a:t>41</a:t>
            </a:fld>
            <a:endParaRPr lang="en-US"/>
          </a:p>
        </p:txBody>
      </p:sp>
    </p:spTree>
    <p:extLst>
      <p:ext uri="{BB962C8B-B14F-4D97-AF65-F5344CB8AC3E}">
        <p14:creationId xmlns:p14="http://schemas.microsoft.com/office/powerpoint/2010/main" val="2375652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consider implicit relationship as the third relationship. The implicit graph is a fully connected graph that serves as a complement to the spatial and semantic in order to explore the implicit relationships between nodes.</a:t>
            </a:r>
          </a:p>
        </p:txBody>
      </p:sp>
      <p:sp>
        <p:nvSpPr>
          <p:cNvPr id="4" name="Slide Number Placeholder 3"/>
          <p:cNvSpPr>
            <a:spLocks noGrp="1"/>
          </p:cNvSpPr>
          <p:nvPr>
            <p:ph type="sldNum" sz="quarter" idx="5"/>
          </p:nvPr>
        </p:nvSpPr>
        <p:spPr/>
        <p:txBody>
          <a:bodyPr/>
          <a:lstStyle/>
          <a:p>
            <a:fld id="{9A083CF0-1B6F-164D-A136-B146C8CF3193}" type="slidenum">
              <a:rPr lang="en-US" smtClean="0"/>
              <a:t>42</a:t>
            </a:fld>
            <a:endParaRPr lang="en-US"/>
          </a:p>
        </p:txBody>
      </p:sp>
    </p:spTree>
    <p:extLst>
      <p:ext uri="{BB962C8B-B14F-4D97-AF65-F5344CB8AC3E}">
        <p14:creationId xmlns:p14="http://schemas.microsoft.com/office/powerpoint/2010/main" val="1914121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obtain the graph features of the spatial graph, semantic graph, and implicit graph.</a:t>
            </a:r>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43</a:t>
            </a:fld>
            <a:endParaRPr lang="en-US"/>
          </a:p>
        </p:txBody>
      </p:sp>
    </p:spTree>
    <p:extLst>
      <p:ext uri="{BB962C8B-B14F-4D97-AF65-F5344CB8AC3E}">
        <p14:creationId xmlns:p14="http://schemas.microsoft.com/office/powerpoint/2010/main" val="904622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feed these graph features into a global average pooling layer and obtain the final graph feature.</a:t>
            </a:r>
          </a:p>
        </p:txBody>
      </p:sp>
      <p:sp>
        <p:nvSpPr>
          <p:cNvPr id="4" name="Slide Number Placeholder 3"/>
          <p:cNvSpPr>
            <a:spLocks noGrp="1"/>
          </p:cNvSpPr>
          <p:nvPr>
            <p:ph type="sldNum" sz="quarter" idx="5"/>
          </p:nvPr>
        </p:nvSpPr>
        <p:spPr/>
        <p:txBody>
          <a:bodyPr/>
          <a:lstStyle/>
          <a:p>
            <a:fld id="{9A083CF0-1B6F-164D-A136-B146C8CF3193}" type="slidenum">
              <a:rPr lang="en-US" smtClean="0"/>
              <a:t>44</a:t>
            </a:fld>
            <a:endParaRPr lang="en-US"/>
          </a:p>
        </p:txBody>
      </p:sp>
    </p:spTree>
    <p:extLst>
      <p:ext uri="{BB962C8B-B14F-4D97-AF65-F5344CB8AC3E}">
        <p14:creationId xmlns:p14="http://schemas.microsoft.com/office/powerpoint/2010/main" val="4150167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acquire the difference feature, we first perform a subtraction operation between the main graph feature and the reference graph feature to extract the difference graph feature.  </a:t>
            </a:r>
          </a:p>
          <a:p>
            <a:r>
              <a:rPr lang="en-US" dirty="0"/>
              <a:t>Next, we employ feature attention that comprises concatenation, matrix multiplication, and fully connected layers to create final feature vectors for both the main and reference images, while simultaneously calculating the difference feature vector.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the generated feature vectors are used as input to the LSTM answer generator to obtain the final answer</a:t>
            </a:r>
          </a:p>
          <a:p>
            <a:endParaRPr lang="en-US" dirty="0"/>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45</a:t>
            </a:fld>
            <a:endParaRPr lang="en-US"/>
          </a:p>
        </p:txBody>
      </p:sp>
    </p:spTree>
    <p:extLst>
      <p:ext uri="{BB962C8B-B14F-4D97-AF65-F5344CB8AC3E}">
        <p14:creationId xmlns:p14="http://schemas.microsoft.com/office/powerpoint/2010/main" val="2815992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experiments,  there are no existing works specifically designed for difference VQA. Therefore, we compared our method with the difference captioning methods in general domain. </a:t>
            </a:r>
          </a:p>
          <a:p>
            <a:endParaRPr lang="en-US" dirty="0"/>
          </a:p>
          <a:p>
            <a:r>
              <a:rPr lang="en-US" dirty="0" err="1"/>
              <a:t>MCCFormers</a:t>
            </a:r>
            <a:r>
              <a:rPr lang="en-US" dirty="0"/>
              <a:t> is a difference captioning method that utilized </a:t>
            </a:r>
            <a:r>
              <a:rPr lang="en-US" dirty="0" err="1"/>
              <a:t>Ttransformers</a:t>
            </a:r>
            <a:r>
              <a:rPr lang="en-US" dirty="0"/>
              <a:t> to capture the difference information between images.</a:t>
            </a:r>
          </a:p>
          <a:p>
            <a:r>
              <a:rPr lang="en-US" dirty="0"/>
              <a:t>IDCPCL adopted a pre-training technique to bridge the vision and language domain and greatly improved their performance.</a:t>
            </a:r>
          </a:p>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46</a:t>
            </a:fld>
            <a:endParaRPr lang="en-US"/>
          </a:p>
        </p:txBody>
      </p:sp>
    </p:spTree>
    <p:extLst>
      <p:ext uri="{BB962C8B-B14F-4D97-AF65-F5344CB8AC3E}">
        <p14:creationId xmlns:p14="http://schemas.microsoft.com/office/powerpoint/2010/main" val="36357829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as shown in the table, indicate that our method outperformed both </a:t>
            </a:r>
            <a:r>
              <a:rPr lang="en-US" dirty="0" err="1"/>
              <a:t>MCCFormers</a:t>
            </a:r>
            <a:r>
              <a:rPr lang="en-US" dirty="0"/>
              <a:t> and IDCPCL in almost all metrics.</a:t>
            </a:r>
          </a:p>
        </p:txBody>
      </p:sp>
      <p:sp>
        <p:nvSpPr>
          <p:cNvPr id="4" name="Slide Number Placeholder 3"/>
          <p:cNvSpPr>
            <a:spLocks noGrp="1"/>
          </p:cNvSpPr>
          <p:nvPr>
            <p:ph type="sldNum" sz="quarter" idx="5"/>
          </p:nvPr>
        </p:nvSpPr>
        <p:spPr/>
        <p:txBody>
          <a:bodyPr/>
          <a:lstStyle/>
          <a:p>
            <a:fld id="{9A083CF0-1B6F-164D-A136-B146C8CF3193}" type="slidenum">
              <a:rPr lang="en-US" smtClean="0"/>
              <a:t>47</a:t>
            </a:fld>
            <a:endParaRPr lang="en-US"/>
          </a:p>
        </p:txBody>
      </p:sp>
    </p:spTree>
    <p:extLst>
      <p:ext uri="{BB962C8B-B14F-4D97-AF65-F5344CB8AC3E}">
        <p14:creationId xmlns:p14="http://schemas.microsoft.com/office/powerpoint/2010/main" val="1563068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In conclusion, we have proposed a novel medical image difference VQA task and have introduced a large-scale MIMIC-Diff-VQA dataset to support this task. </a:t>
            </a:r>
            <a:endParaRPr lang="en-US" sz="3200" dirty="0"/>
          </a:p>
        </p:txBody>
      </p:sp>
      <p:sp>
        <p:nvSpPr>
          <p:cNvPr id="4" name="Slide Number Placeholder 3"/>
          <p:cNvSpPr>
            <a:spLocks noGrp="1"/>
          </p:cNvSpPr>
          <p:nvPr>
            <p:ph type="sldNum" sz="quarter" idx="5"/>
          </p:nvPr>
        </p:nvSpPr>
        <p:spPr/>
        <p:txBody>
          <a:bodyPr/>
          <a:lstStyle/>
          <a:p>
            <a:fld id="{9A083CF0-1B6F-164D-A136-B146C8CF3193}" type="slidenum">
              <a:rPr lang="en-US" smtClean="0"/>
              <a:t>48</a:t>
            </a:fld>
            <a:endParaRPr lang="en-US"/>
          </a:p>
        </p:txBody>
      </p:sp>
    </p:spTree>
    <p:extLst>
      <p:ext uri="{BB962C8B-B14F-4D97-AF65-F5344CB8AC3E}">
        <p14:creationId xmlns:p14="http://schemas.microsoft.com/office/powerpoint/2010/main" val="38122967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In conclusion, we have proposed a novel medical image difference VQA task and have introduced a large-scale MIMIC-Diff-VQA dataset to support this task. </a:t>
            </a:r>
            <a:endParaRPr lang="en-US" sz="3200" dirty="0"/>
          </a:p>
        </p:txBody>
      </p:sp>
      <p:sp>
        <p:nvSpPr>
          <p:cNvPr id="4" name="Slide Number Placeholder 3"/>
          <p:cNvSpPr>
            <a:spLocks noGrp="1"/>
          </p:cNvSpPr>
          <p:nvPr>
            <p:ph type="sldNum" sz="quarter" idx="5"/>
          </p:nvPr>
        </p:nvSpPr>
        <p:spPr/>
        <p:txBody>
          <a:bodyPr/>
          <a:lstStyle/>
          <a:p>
            <a:fld id="{9A083CF0-1B6F-164D-A136-B146C8CF3193}" type="slidenum">
              <a:rPr lang="en-US" smtClean="0"/>
              <a:t>49</a:t>
            </a:fld>
            <a:endParaRPr lang="en-US"/>
          </a:p>
        </p:txBody>
      </p:sp>
    </p:spTree>
    <p:extLst>
      <p:ext uri="{BB962C8B-B14F-4D97-AF65-F5344CB8AC3E}">
        <p14:creationId xmlns:p14="http://schemas.microsoft.com/office/powerpoint/2010/main" val="162971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task is report generation, it can produce a complete report, containing as much information as possible</a:t>
            </a:r>
            <a:r>
              <a:rPr lang="en-US" altLang="zh-CN" dirty="0"/>
              <a:t>.</a:t>
            </a:r>
            <a:r>
              <a:rPr lang="zh-CN" altLang="en-US" dirty="0"/>
              <a:t> </a:t>
            </a:r>
            <a:r>
              <a:rPr lang="en-US" dirty="0"/>
              <a:t>However, these systems </a:t>
            </a:r>
            <a:r>
              <a:rPr lang="en-US" altLang="zh-CN" dirty="0"/>
              <a:t>can</a:t>
            </a:r>
            <a:r>
              <a:rPr lang="zh-CN" altLang="en-US" dirty="0"/>
              <a:t> </a:t>
            </a:r>
            <a:r>
              <a:rPr lang="en-US" altLang="zh-CN" dirty="0"/>
              <a:t>provide</a:t>
            </a:r>
            <a:r>
              <a:rPr lang="zh-CN" altLang="en-US" dirty="0"/>
              <a:t> </a:t>
            </a:r>
            <a:r>
              <a:rPr lang="en-US" altLang="zh-CN" dirty="0"/>
              <a:t>unrelated</a:t>
            </a:r>
            <a:r>
              <a:rPr lang="zh-CN" altLang="en-US" dirty="0"/>
              <a:t> </a:t>
            </a:r>
            <a:r>
              <a:rPr lang="en-US" altLang="zh-CN" dirty="0"/>
              <a:t>information,</a:t>
            </a:r>
            <a:r>
              <a:rPr lang="zh-CN" altLang="en-US" dirty="0"/>
              <a:t> </a:t>
            </a:r>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5</a:t>
            </a:fld>
            <a:endParaRPr lang="en-US"/>
          </a:p>
        </p:txBody>
      </p:sp>
    </p:spTree>
    <p:extLst>
      <p:ext uri="{BB962C8B-B14F-4D97-AF65-F5344CB8AC3E}">
        <p14:creationId xmlns:p14="http://schemas.microsoft.com/office/powerpoint/2010/main" val="740404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Additionally, we have developed an Expert knowledge-aware and anatomical structure-aware image difference graph to facilitate the performance on this task, which has outperformed traditional methods and provides a starting point for researchers in medical informatics. </a:t>
            </a:r>
          </a:p>
          <a:p>
            <a:r>
              <a:rPr lang="en-US" sz="2900" dirty="0"/>
              <a:t>Please scan for the full paper, dataset, and more.</a:t>
            </a:r>
            <a:endParaRPr lang="en-US" sz="3200" dirty="0"/>
          </a:p>
        </p:txBody>
      </p:sp>
      <p:sp>
        <p:nvSpPr>
          <p:cNvPr id="4" name="Slide Number Placeholder 3"/>
          <p:cNvSpPr>
            <a:spLocks noGrp="1"/>
          </p:cNvSpPr>
          <p:nvPr>
            <p:ph type="sldNum" sz="quarter" idx="5"/>
          </p:nvPr>
        </p:nvSpPr>
        <p:spPr/>
        <p:txBody>
          <a:bodyPr/>
          <a:lstStyle/>
          <a:p>
            <a:fld id="{9A083CF0-1B6F-164D-A136-B146C8CF3193}" type="slidenum">
              <a:rPr lang="en-US" smtClean="0"/>
              <a:t>50</a:t>
            </a:fld>
            <a:endParaRPr lang="en-US"/>
          </a:p>
        </p:txBody>
      </p:sp>
    </p:spTree>
    <p:extLst>
      <p:ext uri="{BB962C8B-B14F-4D97-AF65-F5344CB8AC3E}">
        <p14:creationId xmlns:p14="http://schemas.microsoft.com/office/powerpoint/2010/main" val="3408846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51</a:t>
            </a:fld>
            <a:endParaRPr lang="en-US"/>
          </a:p>
        </p:txBody>
      </p:sp>
    </p:spTree>
    <p:extLst>
      <p:ext uri="{BB962C8B-B14F-4D97-AF65-F5344CB8AC3E}">
        <p14:creationId xmlns:p14="http://schemas.microsoft.com/office/powerpoint/2010/main" val="352681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Visual Question Answering task, on the other hand, is more plausible as it can answer specific questions and take care of the user’s concerns directly. </a:t>
            </a:r>
          </a:p>
        </p:txBody>
      </p:sp>
      <p:sp>
        <p:nvSpPr>
          <p:cNvPr id="4" name="Slide Number Placeholder 3"/>
          <p:cNvSpPr>
            <a:spLocks noGrp="1"/>
          </p:cNvSpPr>
          <p:nvPr>
            <p:ph type="sldNum" sz="quarter" idx="5"/>
          </p:nvPr>
        </p:nvSpPr>
        <p:spPr/>
        <p:txBody>
          <a:bodyPr/>
          <a:lstStyle/>
          <a:p>
            <a:fld id="{9A083CF0-1B6F-164D-A136-B146C8CF3193}" type="slidenum">
              <a:rPr lang="en-US" smtClean="0"/>
              <a:t>6</a:t>
            </a:fld>
            <a:endParaRPr lang="en-US"/>
          </a:p>
        </p:txBody>
      </p:sp>
    </p:spTree>
    <p:extLst>
      <p:ext uri="{BB962C8B-B14F-4D97-AF65-F5344CB8AC3E}">
        <p14:creationId xmlns:p14="http://schemas.microsoft.com/office/powerpoint/2010/main" val="52608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However, the current medical VQA dataset sill have limitations.</a:t>
            </a:r>
          </a:p>
          <a:p>
            <a:pPr lvl="1"/>
            <a:endParaRPr lang="en-US" dirty="0"/>
          </a:p>
        </p:txBody>
      </p:sp>
      <p:sp>
        <p:nvSpPr>
          <p:cNvPr id="4" name="Slide Number Placeholder 3"/>
          <p:cNvSpPr>
            <a:spLocks noGrp="1"/>
          </p:cNvSpPr>
          <p:nvPr>
            <p:ph type="sldNum" sz="quarter" idx="5"/>
          </p:nvPr>
        </p:nvSpPr>
        <p:spPr/>
        <p:txBody>
          <a:bodyPr/>
          <a:lstStyle/>
          <a:p>
            <a:fld id="{9A083CF0-1B6F-164D-A136-B146C8CF3193}" type="slidenum">
              <a:rPr lang="en-US" smtClean="0"/>
              <a:t>7</a:t>
            </a:fld>
            <a:endParaRPr lang="en-US"/>
          </a:p>
        </p:txBody>
      </p:sp>
    </p:spTree>
    <p:extLst>
      <p:ext uri="{BB962C8B-B14F-4D97-AF65-F5344CB8AC3E}">
        <p14:creationId xmlns:p14="http://schemas.microsoft.com/office/powerpoint/2010/main" val="85056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some examples of current medical VQA datasets. VQA-RAD has only 315 images available. Moreover, It covers three modalities, including MRI, X-ray, and CT, and also covers a wide range of anatomical regions.</a:t>
            </a:r>
          </a:p>
        </p:txBody>
      </p:sp>
      <p:sp>
        <p:nvSpPr>
          <p:cNvPr id="4" name="Slide Number Placeholder 3"/>
          <p:cNvSpPr>
            <a:spLocks noGrp="1"/>
          </p:cNvSpPr>
          <p:nvPr>
            <p:ph type="sldNum" sz="quarter" idx="5"/>
          </p:nvPr>
        </p:nvSpPr>
        <p:spPr/>
        <p:txBody>
          <a:bodyPr/>
          <a:lstStyle/>
          <a:p>
            <a:fld id="{9A083CF0-1B6F-164D-A136-B146C8CF3193}" type="slidenum">
              <a:rPr lang="en-US" smtClean="0"/>
              <a:t>8</a:t>
            </a:fld>
            <a:endParaRPr lang="en-US"/>
          </a:p>
        </p:txBody>
      </p:sp>
    </p:spTree>
    <p:extLst>
      <p:ext uri="{BB962C8B-B14F-4D97-AF65-F5344CB8AC3E}">
        <p14:creationId xmlns:p14="http://schemas.microsoft.com/office/powerpoint/2010/main" val="14711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some examples of current medical VQA datasets. VQA-RAD has only 315 images available. Moreover, It covers three modalities, including MRI, X-ray, and CT, and also covers a wide range of anatomical regions.</a:t>
            </a:r>
          </a:p>
        </p:txBody>
      </p:sp>
      <p:sp>
        <p:nvSpPr>
          <p:cNvPr id="4" name="Slide Number Placeholder 3"/>
          <p:cNvSpPr>
            <a:spLocks noGrp="1"/>
          </p:cNvSpPr>
          <p:nvPr>
            <p:ph type="sldNum" sz="quarter" idx="5"/>
          </p:nvPr>
        </p:nvSpPr>
        <p:spPr/>
        <p:txBody>
          <a:bodyPr/>
          <a:lstStyle/>
          <a:p>
            <a:fld id="{9A083CF0-1B6F-164D-A136-B146C8CF3193}" type="slidenum">
              <a:rPr lang="en-US" smtClean="0"/>
              <a:t>9</a:t>
            </a:fld>
            <a:endParaRPr lang="en-US"/>
          </a:p>
        </p:txBody>
      </p:sp>
    </p:spTree>
    <p:extLst>
      <p:ext uri="{BB962C8B-B14F-4D97-AF65-F5344CB8AC3E}">
        <p14:creationId xmlns:p14="http://schemas.microsoft.com/office/powerpoint/2010/main" val="35521836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hyperlink" Target="http://www.unc.edu/" TargetMode="External"/><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unc.edu/"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normAutofit/>
          </a:bodyPr>
          <a:lstStyle>
            <a:lvl1pPr algn="ctr">
              <a:defRPr sz="6000">
                <a:solidFill>
                  <a:srgbClr val="FFC000"/>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9" name="Picture 8">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74657"/>
          <a:stretch/>
        </p:blipFill>
        <p:spPr>
          <a:xfrm>
            <a:off x="176921" y="203200"/>
            <a:ext cx="2816352" cy="514338"/>
          </a:xfrm>
          <a:prstGeom prst="rect">
            <a:avLst/>
          </a:prstGeom>
        </p:spPr>
      </p:pic>
      <p:pic>
        <p:nvPicPr>
          <p:cNvPr id="11" name="Picture 10" descr="autum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1" y="203200"/>
            <a:ext cx="1524000" cy="571500"/>
          </a:xfrm>
          <a:prstGeom prst="rect">
            <a:avLst/>
          </a:prstGeom>
        </p:spPr>
      </p:pic>
      <p:pic>
        <p:nvPicPr>
          <p:cNvPr id="12" name="Picture 11" descr="old_well_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4435" y="203200"/>
            <a:ext cx="1524000" cy="571500"/>
          </a:xfrm>
          <a:prstGeom prst="rect">
            <a:avLst/>
          </a:prstGeom>
        </p:spPr>
      </p:pic>
      <p:pic>
        <p:nvPicPr>
          <p:cNvPr id="13" name="Picture 12" descr="bell_tow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8768" y="203200"/>
            <a:ext cx="1524000" cy="571500"/>
          </a:xfrm>
          <a:prstGeom prst="rect">
            <a:avLst/>
          </a:prstGeom>
        </p:spPr>
      </p:pic>
      <p:pic>
        <p:nvPicPr>
          <p:cNvPr id="14" name="Picture 13" descr="Campu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5935" y="203200"/>
            <a:ext cx="1524000" cy="5715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75015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298352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spTree>
    <p:extLst>
      <p:ext uri="{BB962C8B-B14F-4D97-AF65-F5344CB8AC3E}">
        <p14:creationId xmlns:p14="http://schemas.microsoft.com/office/powerpoint/2010/main" val="353958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335553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293221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103" y="-130467"/>
            <a:ext cx="11544300" cy="1143000"/>
          </a:xfrm>
        </p:spPr>
        <p:txBody>
          <a:bodyPr/>
          <a:lstStyle>
            <a:lvl1pPr>
              <a:defRPr>
                <a:solidFill>
                  <a:srgbClr val="FFC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84527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54407"/>
            <a:ext cx="10363200" cy="1362075"/>
          </a:xfrm>
        </p:spPr>
        <p:txBody>
          <a:bodyPr anchor="t">
            <a:normAutofit/>
          </a:bodyPr>
          <a:lstStyle>
            <a:lvl1pPr algn="ctr">
              <a:defRPr sz="2000" b="0" cap="none">
                <a:solidFill>
                  <a:schemeClr val="bg1">
                    <a:lumMod val="65000"/>
                  </a:schemeClr>
                </a:solidFill>
                <a:latin typeface="Avenir Book"/>
                <a:cs typeface="Avenir Book"/>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63084" y="1954219"/>
            <a:ext cx="10363200" cy="1500187"/>
          </a:xfrm>
        </p:spPr>
        <p:txBody>
          <a:bodyPr anchor="b">
            <a:noAutofit/>
          </a:bodyPr>
          <a:lstStyle>
            <a:lvl1pPr marL="0" indent="0" algn="ctr">
              <a:buNone/>
              <a:defRPr sz="600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13" name="Picture 12">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74657"/>
          <a:stretch/>
        </p:blipFill>
        <p:spPr>
          <a:xfrm>
            <a:off x="176921" y="203200"/>
            <a:ext cx="2816352" cy="51433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262801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16520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8" name="Footer Placeholder 7"/>
          <p:cNvSpPr>
            <a:spLocks noGrp="1"/>
          </p:cNvSpPr>
          <p:nvPr>
            <p:ph type="ftr" sz="quarter" idx="11"/>
          </p:nvPr>
        </p:nvSpPr>
        <p:spPr>
          <a:xfrm>
            <a:off x="4165600" y="6356357"/>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256207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4" name="Footer Placeholder 3"/>
          <p:cNvSpPr>
            <a:spLocks noGrp="1"/>
          </p:cNvSpPr>
          <p:nvPr>
            <p:ph type="ftr" sz="quarter" idx="11"/>
          </p:nvPr>
        </p:nvSpPr>
        <p:spPr>
          <a:xfrm>
            <a:off x="4165600" y="6356357"/>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714" y="816266"/>
            <a:ext cx="4875581" cy="30175"/>
          </a:xfrm>
          <a:prstGeom prst="rect">
            <a:avLst/>
          </a:prstGeom>
        </p:spPr>
      </p:pic>
    </p:spTree>
    <p:extLst>
      <p:ext uri="{BB962C8B-B14F-4D97-AF65-F5344CB8AC3E}">
        <p14:creationId xmlns:p14="http://schemas.microsoft.com/office/powerpoint/2010/main" val="137352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3" name="Footer Placeholder 2"/>
          <p:cNvSpPr>
            <a:spLocks noGrp="1"/>
          </p:cNvSpPr>
          <p:nvPr>
            <p:ph type="ftr" sz="quarter" idx="11"/>
          </p:nvPr>
        </p:nvSpPr>
        <p:spPr>
          <a:xfrm>
            <a:off x="4165600" y="6356357"/>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spTree>
    <p:extLst>
      <p:ext uri="{BB962C8B-B14F-4D97-AF65-F5344CB8AC3E}">
        <p14:creationId xmlns:p14="http://schemas.microsoft.com/office/powerpoint/2010/main" val="116731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spTree>
    <p:extLst>
      <p:ext uri="{BB962C8B-B14F-4D97-AF65-F5344CB8AC3E}">
        <p14:creationId xmlns:p14="http://schemas.microsoft.com/office/powerpoint/2010/main" val="369648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7"/>
            <a:ext cx="2844800" cy="365125"/>
          </a:xfrm>
          <a:prstGeom prst="rect">
            <a:avLst/>
          </a:prstGeom>
        </p:spPr>
        <p:txBody>
          <a:bodyPr/>
          <a:lstStyle/>
          <a:p>
            <a:fld id="{FA8C74B8-3DD7-EA4F-A799-01041896F5CD}" type="datetimeFigureOut">
              <a:rPr lang="en-US" smtClean="0"/>
              <a:t>8/31/23</a:t>
            </a:fld>
            <a:endParaRPr lang="en-US"/>
          </a:p>
        </p:txBody>
      </p:sp>
      <p:sp>
        <p:nvSpPr>
          <p:cNvPr id="6" name="Footer Placeholder 5"/>
          <p:cNvSpPr>
            <a:spLocks noGrp="1"/>
          </p:cNvSpPr>
          <p:nvPr>
            <p:ph type="ftr" sz="quarter" idx="11"/>
          </p:nvPr>
        </p:nvSpPr>
        <p:spPr>
          <a:xfrm>
            <a:off x="4165600" y="6356357"/>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E7BAB06-1D09-7C40-81ED-BE0250D540B7}" type="slidenum">
              <a:rPr lang="en-US" smtClean="0"/>
              <a:t>‹#›</a:t>
            </a:fld>
            <a:endParaRPr lang="en-US"/>
          </a:p>
        </p:txBody>
      </p:sp>
    </p:spTree>
    <p:extLst>
      <p:ext uri="{BB962C8B-B14F-4D97-AF65-F5344CB8AC3E}">
        <p14:creationId xmlns:p14="http://schemas.microsoft.com/office/powerpoint/2010/main" val="24948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bric.unc.ed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www.med.unc.edu/bric/ideagroup"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103" y="-117767"/>
            <a:ext cx="115443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5847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32096" y="6159508"/>
            <a:ext cx="4875581" cy="30175"/>
          </a:xfrm>
          <a:prstGeom prst="rect">
            <a:avLst/>
          </a:prstGeom>
        </p:spPr>
      </p:pic>
      <p:pic>
        <p:nvPicPr>
          <p:cNvPr id="7" name="Picture 6" descr="Logo1.png">
            <a:hlinkClick r:id="rId16"/>
          </p:cNvPr>
          <p:cNvPicPr>
            <a:picLocks noChangeAspect="1"/>
          </p:cNvPicPr>
          <p:nvPr/>
        </p:nvPicPr>
        <p:blipFill rotWithShape="1">
          <a:blip r:embed="rId17" cstate="print">
            <a:extLst>
              <a:ext uri="{28A0092B-C50C-407E-A947-70E740481C1C}">
                <a14:useLocalDpi xmlns:a14="http://schemas.microsoft.com/office/drawing/2010/main" val="0"/>
              </a:ext>
            </a:extLst>
          </a:blip>
          <a:srcRect t="5958" b="6806"/>
          <a:stretch/>
        </p:blipFill>
        <p:spPr>
          <a:xfrm>
            <a:off x="10820401" y="6285704"/>
            <a:ext cx="1250059" cy="381796"/>
          </a:xfrm>
          <a:prstGeom prst="rect">
            <a:avLst/>
          </a:prstGeom>
        </p:spPr>
      </p:pic>
      <p:pic>
        <p:nvPicPr>
          <p:cNvPr id="8" name="Picture 7" descr="BRIC_White.pdf">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98163" y="6311904"/>
            <a:ext cx="849708" cy="368299"/>
          </a:xfrm>
          <a:prstGeom prst="rect">
            <a:avLst/>
          </a:prstGeom>
        </p:spPr>
      </p:pic>
    </p:spTree>
    <p:extLst>
      <p:ext uri="{BB962C8B-B14F-4D97-AF65-F5344CB8AC3E}">
        <p14:creationId xmlns:p14="http://schemas.microsoft.com/office/powerpoint/2010/main" val="4269355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defTabSz="914400" rtl="0" eaLnBrk="1" latinLnBrk="0" hangingPunct="1">
        <a:spcBef>
          <a:spcPct val="0"/>
        </a:spcBef>
        <a:buNone/>
        <a:defRPr sz="2800" b="0" i="0" kern="1200">
          <a:solidFill>
            <a:schemeClr val="accent4"/>
          </a:solidFill>
          <a:effectLst>
            <a:outerShdw blurRad="38100" dist="38100" dir="2700000" algn="tl">
              <a:srgbClr val="000000">
                <a:alpha val="43137"/>
              </a:srgbClr>
            </a:outerShdw>
          </a:effectLst>
          <a:latin typeface="Avenir Book"/>
          <a:ea typeface="+mj-ea"/>
          <a:cs typeface="Avenir Book"/>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8.jpg"/><Relationship Id="rId10" Type="http://schemas.openxmlformats.org/officeDocument/2006/relationships/image" Target="../media/image13.png"/><Relationship Id="rId4" Type="http://schemas.openxmlformats.org/officeDocument/2006/relationships/image" Target="../media/image17.jp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10.png"/><Relationship Id="rId3" Type="http://schemas.openxmlformats.org/officeDocument/2006/relationships/image" Target="../media/image19.jpg"/><Relationship Id="rId7" Type="http://schemas.openxmlformats.org/officeDocument/2006/relationships/image" Target="../media/image23.jpg"/><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12.tiff"/><Relationship Id="rId5" Type="http://schemas.openxmlformats.org/officeDocument/2006/relationships/image" Target="../media/image21.jpg"/><Relationship Id="rId15" Type="http://schemas.openxmlformats.org/officeDocument/2006/relationships/image" Target="../media/image13.pn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2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7.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28.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2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3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32.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34.png"/><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29.png"/><Relationship Id="rId9" Type="http://schemas.openxmlformats.org/officeDocument/2006/relationships/image" Target="../media/image13.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5.png"/><Relationship Id="rId7"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microsoft.com/office/2007/relationships/hdphoto" Target="../media/hdphoto1.wdp"/><Relationship Id="rId9"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6.png"/><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png"/><Relationship Id="rId7"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2.tiff"/></Relationships>
</file>

<file path=ppt/slides/_rels/slide41.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tiff"/><Relationship Id="rId4" Type="http://schemas.openxmlformats.org/officeDocument/2006/relationships/image" Target="../media/image29.png"/><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D5C659-1B08-5CFA-A5BC-5FCD66596945}"/>
              </a:ext>
            </a:extLst>
          </p:cNvPr>
          <p:cNvSpPr txBox="1">
            <a:spLocks/>
          </p:cNvSpPr>
          <p:nvPr/>
        </p:nvSpPr>
        <p:spPr>
          <a:xfrm>
            <a:off x="767688" y="1240524"/>
            <a:ext cx="10656624" cy="2293119"/>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800" b="0" i="0" kern="1200">
                <a:solidFill>
                  <a:srgbClr val="FFC000"/>
                </a:solidFill>
                <a:effectLst>
                  <a:outerShdw blurRad="38100" dist="38100" dir="2700000" algn="tl">
                    <a:srgbClr val="000000">
                      <a:alpha val="43137"/>
                    </a:srgbClr>
                  </a:outerShdw>
                </a:effectLst>
                <a:latin typeface="Avenir Book"/>
                <a:ea typeface="+mj-ea"/>
                <a:cs typeface="Avenir Book"/>
              </a:defRPr>
            </a:lvl1pPr>
          </a:lstStyle>
          <a:p>
            <a:pPr algn="ctr"/>
            <a:r>
              <a:rPr lang="en-US" sz="4000" dirty="0">
                <a:effectLst/>
                <a:latin typeface="Arial" panose="020B0604020202020204" pitchFamily="34" charset="0"/>
              </a:rPr>
              <a:t>Expert Knowledge-Aware Image Difference Graph Representation Learning for Difference-Aware Medical Visual Question Answering</a:t>
            </a:r>
            <a:endParaRPr lang="en-US" sz="4000" dirty="0"/>
          </a:p>
        </p:txBody>
      </p:sp>
      <p:sp>
        <p:nvSpPr>
          <p:cNvPr id="2" name="TextBox 1">
            <a:extLst>
              <a:ext uri="{FF2B5EF4-FFF2-40B4-BE49-F238E27FC236}">
                <a16:creationId xmlns:a16="http://schemas.microsoft.com/office/drawing/2014/main" id="{BBDA0133-41EC-2432-AA3B-B6CD44377F17}"/>
              </a:ext>
            </a:extLst>
          </p:cNvPr>
          <p:cNvSpPr txBox="1"/>
          <p:nvPr/>
        </p:nvSpPr>
        <p:spPr>
          <a:xfrm>
            <a:off x="1314138" y="3524785"/>
            <a:ext cx="9563724" cy="707886"/>
          </a:xfrm>
          <a:prstGeom prst="rect">
            <a:avLst/>
          </a:prstGeom>
          <a:noFill/>
        </p:spPr>
        <p:txBody>
          <a:bodyPr wrap="square" rtlCol="0">
            <a:spAutoFit/>
          </a:bodyPr>
          <a:lstStyle/>
          <a:p>
            <a:pPr algn="ctr"/>
            <a:r>
              <a:rPr lang="en-US" sz="2000" dirty="0" err="1">
                <a:solidFill>
                  <a:schemeClr val="bg1"/>
                </a:solidFill>
              </a:rPr>
              <a:t>Xinyue</a:t>
            </a:r>
            <a:r>
              <a:rPr lang="en-US" sz="2000" dirty="0">
                <a:solidFill>
                  <a:schemeClr val="bg1"/>
                </a:solidFill>
              </a:rPr>
              <a:t> Hu</a:t>
            </a:r>
            <a:r>
              <a:rPr lang="en-US" sz="2000" baseline="30000" dirty="0">
                <a:solidFill>
                  <a:schemeClr val="bg1"/>
                </a:solidFill>
              </a:rPr>
              <a:t>1</a:t>
            </a:r>
            <a:r>
              <a:rPr lang="en-US" sz="2000" dirty="0">
                <a:solidFill>
                  <a:schemeClr val="bg1"/>
                </a:solidFill>
              </a:rPr>
              <a:t>, Lin Gu</a:t>
            </a:r>
            <a:r>
              <a:rPr lang="en-US" sz="2000" baseline="30000" dirty="0">
                <a:solidFill>
                  <a:schemeClr val="bg1"/>
                </a:solidFill>
              </a:rPr>
              <a:t>2,3</a:t>
            </a:r>
            <a:r>
              <a:rPr lang="en-US" sz="2000" dirty="0">
                <a:solidFill>
                  <a:schemeClr val="bg1"/>
                </a:solidFill>
              </a:rPr>
              <a:t>, </a:t>
            </a:r>
            <a:r>
              <a:rPr lang="en-US" sz="2000" dirty="0" err="1">
                <a:solidFill>
                  <a:schemeClr val="bg1"/>
                </a:solidFill>
              </a:rPr>
              <a:t>Qiyuan</a:t>
            </a:r>
            <a:r>
              <a:rPr lang="en-US" sz="2000" dirty="0">
                <a:solidFill>
                  <a:schemeClr val="bg1"/>
                </a:solidFill>
              </a:rPr>
              <a:t> An</a:t>
            </a:r>
            <a:r>
              <a:rPr lang="en-US" sz="2000" baseline="30000" dirty="0">
                <a:solidFill>
                  <a:schemeClr val="bg1"/>
                </a:solidFill>
              </a:rPr>
              <a:t>1</a:t>
            </a:r>
            <a:r>
              <a:rPr lang="en-US" sz="2000" dirty="0">
                <a:solidFill>
                  <a:schemeClr val="bg1"/>
                </a:solidFill>
              </a:rPr>
              <a:t>, </a:t>
            </a:r>
            <a:r>
              <a:rPr lang="en-US" sz="2000" dirty="0" err="1">
                <a:solidFill>
                  <a:schemeClr val="bg1"/>
                </a:solidFill>
              </a:rPr>
              <a:t>Mengliang</a:t>
            </a:r>
            <a:r>
              <a:rPr lang="en-US" sz="2000" dirty="0">
                <a:solidFill>
                  <a:schemeClr val="bg1"/>
                </a:solidFill>
              </a:rPr>
              <a:t> Zhang</a:t>
            </a:r>
            <a:r>
              <a:rPr lang="en-US" sz="2000" baseline="30000" dirty="0">
                <a:solidFill>
                  <a:schemeClr val="bg1"/>
                </a:solidFill>
              </a:rPr>
              <a:t>1</a:t>
            </a:r>
            <a:r>
              <a:rPr lang="en-US" sz="2000" dirty="0">
                <a:solidFill>
                  <a:schemeClr val="bg1"/>
                </a:solidFill>
              </a:rPr>
              <a:t>, </a:t>
            </a:r>
            <a:r>
              <a:rPr lang="en-US" sz="2000" dirty="0" err="1">
                <a:solidFill>
                  <a:schemeClr val="bg1"/>
                </a:solidFill>
              </a:rPr>
              <a:t>Liangchen</a:t>
            </a:r>
            <a:r>
              <a:rPr lang="en-US" sz="2000" dirty="0">
                <a:solidFill>
                  <a:schemeClr val="bg1"/>
                </a:solidFill>
              </a:rPr>
              <a:t> Liu</a:t>
            </a:r>
            <a:r>
              <a:rPr lang="en-US" sz="2000" baseline="30000" dirty="0">
                <a:solidFill>
                  <a:schemeClr val="bg1"/>
                </a:solidFill>
              </a:rPr>
              <a:t>4</a:t>
            </a:r>
            <a:r>
              <a:rPr lang="en-US" sz="2000" dirty="0">
                <a:solidFill>
                  <a:schemeClr val="bg1"/>
                </a:solidFill>
              </a:rPr>
              <a:t>, Kazuma Kobayashi</a:t>
            </a:r>
            <a:r>
              <a:rPr lang="en-US" sz="2000" baseline="30000" dirty="0">
                <a:solidFill>
                  <a:schemeClr val="bg1"/>
                </a:solidFill>
              </a:rPr>
              <a:t>5</a:t>
            </a:r>
            <a:r>
              <a:rPr lang="en-US" sz="2000" dirty="0">
                <a:solidFill>
                  <a:schemeClr val="bg1"/>
                </a:solidFill>
              </a:rPr>
              <a:t>, </a:t>
            </a:r>
          </a:p>
          <a:p>
            <a:pPr algn="ctr"/>
            <a:r>
              <a:rPr lang="en-US" sz="2000" dirty="0">
                <a:solidFill>
                  <a:schemeClr val="bg1"/>
                </a:solidFill>
              </a:rPr>
              <a:t>Tatsuya Harada</a:t>
            </a:r>
            <a:r>
              <a:rPr lang="en-US" sz="2000" baseline="30000" dirty="0">
                <a:solidFill>
                  <a:schemeClr val="bg1"/>
                </a:solidFill>
              </a:rPr>
              <a:t>3,2</a:t>
            </a:r>
            <a:r>
              <a:rPr lang="en-US" sz="2000" dirty="0">
                <a:solidFill>
                  <a:schemeClr val="bg1"/>
                </a:solidFill>
              </a:rPr>
              <a:t>, Ronald M. Summers</a:t>
            </a:r>
            <a:r>
              <a:rPr lang="en-US" sz="2000" baseline="30000" dirty="0">
                <a:solidFill>
                  <a:schemeClr val="bg1"/>
                </a:solidFill>
              </a:rPr>
              <a:t>4</a:t>
            </a:r>
            <a:r>
              <a:rPr lang="en-US" sz="2000" dirty="0">
                <a:solidFill>
                  <a:schemeClr val="bg1"/>
                </a:solidFill>
              </a:rPr>
              <a:t>, </a:t>
            </a:r>
            <a:r>
              <a:rPr lang="en-US" sz="2000" u="sng" dirty="0">
                <a:solidFill>
                  <a:srgbClr val="FFFF00"/>
                </a:solidFill>
              </a:rPr>
              <a:t>Yingying Zhu</a:t>
            </a:r>
            <a:r>
              <a:rPr lang="en-US" sz="2000" u="sng" baseline="30000" dirty="0">
                <a:solidFill>
                  <a:srgbClr val="FFFF00"/>
                </a:solidFill>
              </a:rPr>
              <a:t>1</a:t>
            </a:r>
            <a:endParaRPr lang="en-US" sz="2000" u="sng" dirty="0">
              <a:solidFill>
                <a:srgbClr val="FFFF00"/>
              </a:solidFill>
            </a:endParaRPr>
          </a:p>
        </p:txBody>
      </p:sp>
      <p:sp>
        <p:nvSpPr>
          <p:cNvPr id="7" name="TextBox 6">
            <a:extLst>
              <a:ext uri="{FF2B5EF4-FFF2-40B4-BE49-F238E27FC236}">
                <a16:creationId xmlns:a16="http://schemas.microsoft.com/office/drawing/2014/main" id="{27DD8AD3-5DF7-DCAE-5413-15A14F5604B7}"/>
              </a:ext>
            </a:extLst>
          </p:cNvPr>
          <p:cNvSpPr txBox="1"/>
          <p:nvPr/>
        </p:nvSpPr>
        <p:spPr>
          <a:xfrm>
            <a:off x="1314138" y="4551191"/>
            <a:ext cx="9563724" cy="1354217"/>
          </a:xfrm>
          <a:prstGeom prst="rect">
            <a:avLst/>
          </a:prstGeom>
          <a:noFill/>
        </p:spPr>
        <p:txBody>
          <a:bodyPr wrap="square" rtlCol="0">
            <a:spAutoFit/>
          </a:bodyPr>
          <a:lstStyle/>
          <a:p>
            <a:pPr algn="ctr"/>
            <a:r>
              <a:rPr lang="en-US" sz="1600" dirty="0">
                <a:solidFill>
                  <a:schemeClr val="bg1"/>
                </a:solidFill>
              </a:rPr>
              <a:t>1 The University of Texas at Arlington, Texas, USA</a:t>
            </a:r>
          </a:p>
          <a:p>
            <a:pPr algn="ctr"/>
            <a:r>
              <a:rPr lang="en-US" sz="1600" dirty="0">
                <a:solidFill>
                  <a:schemeClr val="bg1"/>
                </a:solidFill>
              </a:rPr>
              <a:t>2 RIKEN, Tokyo, Japan</a:t>
            </a:r>
          </a:p>
          <a:p>
            <a:pPr algn="ctr"/>
            <a:r>
              <a:rPr lang="en-US" sz="1600" dirty="0">
                <a:solidFill>
                  <a:schemeClr val="bg1"/>
                </a:solidFill>
              </a:rPr>
              <a:t>3 The University of Tokyo, Tokyo, Japan</a:t>
            </a:r>
          </a:p>
          <a:p>
            <a:pPr algn="ctr"/>
            <a:r>
              <a:rPr lang="en-US" sz="1600" dirty="0">
                <a:solidFill>
                  <a:schemeClr val="bg1"/>
                </a:solidFill>
              </a:rPr>
              <a:t>4 National Institutes of Health Clinical Center, Bethesda, Maryland, USA</a:t>
            </a:r>
          </a:p>
          <a:p>
            <a:pPr algn="ctr"/>
            <a:r>
              <a:rPr lang="en-US" sz="1600" dirty="0">
                <a:solidFill>
                  <a:schemeClr val="bg1"/>
                </a:solidFill>
              </a:rPr>
              <a:t>5 National Cancer Center Research Institute, Tokyo, Japan</a:t>
            </a:r>
          </a:p>
        </p:txBody>
      </p:sp>
      <p:pic>
        <p:nvPicPr>
          <p:cNvPr id="11" name="Picture 10" descr="Blue letters on a black background&#10;&#10;Description automatically generated with medium confidence">
            <a:extLst>
              <a:ext uri="{FF2B5EF4-FFF2-40B4-BE49-F238E27FC236}">
                <a16:creationId xmlns:a16="http://schemas.microsoft.com/office/drawing/2014/main" id="{CEE8F321-8C34-9D0F-A27D-668757CAC7E6}"/>
              </a:ext>
            </a:extLst>
          </p:cNvPr>
          <p:cNvPicPr>
            <a:picLocks noChangeAspect="1"/>
          </p:cNvPicPr>
          <p:nvPr/>
        </p:nvPicPr>
        <p:blipFill>
          <a:blip r:embed="rId3"/>
          <a:stretch>
            <a:fillRect/>
          </a:stretch>
        </p:blipFill>
        <p:spPr>
          <a:xfrm>
            <a:off x="7397527" y="79270"/>
            <a:ext cx="2223419" cy="616651"/>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A98FF387-962E-56AD-8566-764849D24D68}"/>
              </a:ext>
            </a:extLst>
          </p:cNvPr>
          <p:cNvPicPr>
            <a:picLocks noChangeAspect="1"/>
          </p:cNvPicPr>
          <p:nvPr/>
        </p:nvPicPr>
        <p:blipFill>
          <a:blip r:embed="rId4"/>
          <a:stretch>
            <a:fillRect/>
          </a:stretch>
        </p:blipFill>
        <p:spPr>
          <a:xfrm>
            <a:off x="170281" y="6177515"/>
            <a:ext cx="2477589" cy="488284"/>
          </a:xfrm>
          <a:prstGeom prst="rect">
            <a:avLst/>
          </a:prstGeom>
        </p:spPr>
      </p:pic>
      <p:pic>
        <p:nvPicPr>
          <p:cNvPr id="17" name="Picture 16" descr="A black and white sign with white text&#10;&#10;Description automatically generated with low confidence">
            <a:extLst>
              <a:ext uri="{FF2B5EF4-FFF2-40B4-BE49-F238E27FC236}">
                <a16:creationId xmlns:a16="http://schemas.microsoft.com/office/drawing/2014/main" id="{50E8A207-9D7F-4C18-AD12-D8FFA004B237}"/>
              </a:ext>
            </a:extLst>
          </p:cNvPr>
          <p:cNvPicPr>
            <a:picLocks noChangeAspect="1"/>
          </p:cNvPicPr>
          <p:nvPr/>
        </p:nvPicPr>
        <p:blipFill>
          <a:blip r:embed="rId5"/>
          <a:stretch>
            <a:fillRect/>
          </a:stretch>
        </p:blipFill>
        <p:spPr>
          <a:xfrm>
            <a:off x="9620946" y="6154555"/>
            <a:ext cx="2571054" cy="589005"/>
          </a:xfrm>
          <a:prstGeom prst="rect">
            <a:avLst/>
          </a:prstGeom>
          <a:solidFill>
            <a:schemeClr val="tx1"/>
          </a:solidFill>
        </p:spPr>
      </p:pic>
      <p:pic>
        <p:nvPicPr>
          <p:cNvPr id="3" name="Picture 2">
            <a:extLst>
              <a:ext uri="{FF2B5EF4-FFF2-40B4-BE49-F238E27FC236}">
                <a16:creationId xmlns:a16="http://schemas.microsoft.com/office/drawing/2014/main" id="{02F30DBB-E99F-BFBD-06A7-B6A7DE50800C}"/>
              </a:ext>
            </a:extLst>
          </p:cNvPr>
          <p:cNvPicPr>
            <a:picLocks noChangeAspect="1"/>
          </p:cNvPicPr>
          <p:nvPr/>
        </p:nvPicPr>
        <p:blipFill>
          <a:blip r:embed="rId6"/>
          <a:stretch>
            <a:fillRect/>
          </a:stretch>
        </p:blipFill>
        <p:spPr>
          <a:xfrm>
            <a:off x="0" y="0"/>
            <a:ext cx="2813538" cy="1100266"/>
          </a:xfrm>
          <a:prstGeom prst="rect">
            <a:avLst/>
          </a:prstGeom>
        </p:spPr>
      </p:pic>
      <p:pic>
        <p:nvPicPr>
          <p:cNvPr id="5" name="Picture 4">
            <a:extLst>
              <a:ext uri="{FF2B5EF4-FFF2-40B4-BE49-F238E27FC236}">
                <a16:creationId xmlns:a16="http://schemas.microsoft.com/office/drawing/2014/main" id="{326192F9-2B88-3D49-79B1-8309E98CF12D}"/>
              </a:ext>
            </a:extLst>
          </p:cNvPr>
          <p:cNvPicPr>
            <a:picLocks noChangeAspect="1"/>
          </p:cNvPicPr>
          <p:nvPr/>
        </p:nvPicPr>
        <p:blipFill>
          <a:blip r:embed="rId7"/>
          <a:stretch>
            <a:fillRect/>
          </a:stretch>
        </p:blipFill>
        <p:spPr>
          <a:xfrm>
            <a:off x="9968580" y="50386"/>
            <a:ext cx="2223420" cy="680533"/>
          </a:xfrm>
          <a:prstGeom prst="rect">
            <a:avLst/>
          </a:prstGeom>
        </p:spPr>
      </p:pic>
    </p:spTree>
    <p:extLst>
      <p:ext uri="{BB962C8B-B14F-4D97-AF65-F5344CB8AC3E}">
        <p14:creationId xmlns:p14="http://schemas.microsoft.com/office/powerpoint/2010/main" val="31239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6527-535B-4092-C40E-820C63A32A4B}"/>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size</a:t>
            </a:r>
            <a:endParaRPr lang="en-US" dirty="0"/>
          </a:p>
        </p:txBody>
      </p:sp>
      <p:sp>
        <p:nvSpPr>
          <p:cNvPr id="3" name="Content Placeholder 2">
            <a:extLst>
              <a:ext uri="{FF2B5EF4-FFF2-40B4-BE49-F238E27FC236}">
                <a16:creationId xmlns:a16="http://schemas.microsoft.com/office/drawing/2014/main" id="{4087D7F0-49D0-8743-7C05-EACBFEFE6BDB}"/>
              </a:ext>
            </a:extLst>
          </p:cNvPr>
          <p:cNvSpPr>
            <a:spLocks noGrp="1"/>
          </p:cNvSpPr>
          <p:nvPr>
            <p:ph idx="1"/>
          </p:nvPr>
        </p:nvSpPr>
        <p:spPr>
          <a:xfrm>
            <a:off x="292103" y="890872"/>
            <a:ext cx="10972800" cy="4525963"/>
          </a:xfrm>
        </p:spPr>
        <p:txBody>
          <a:bodyPr/>
          <a:lstStyle/>
          <a:p>
            <a:r>
              <a:rPr lang="en-US" dirty="0"/>
              <a:t>VQA-RAD [1]</a:t>
            </a:r>
          </a:p>
          <a:p>
            <a:pPr lvl="1"/>
            <a:r>
              <a:rPr lang="en-US" dirty="0"/>
              <a:t>Limited sizes</a:t>
            </a:r>
          </a:p>
          <a:p>
            <a:pPr lvl="2"/>
            <a:r>
              <a:rPr lang="en-US" dirty="0">
                <a:solidFill>
                  <a:srgbClr val="FFC000"/>
                </a:solidFill>
              </a:rPr>
              <a:t>315 images</a:t>
            </a:r>
          </a:p>
          <a:p>
            <a:pPr lvl="1"/>
            <a:endParaRPr lang="en-US" dirty="0"/>
          </a:p>
          <a:p>
            <a:endParaRPr lang="en-US" dirty="0"/>
          </a:p>
        </p:txBody>
      </p:sp>
      <p:sp>
        <p:nvSpPr>
          <p:cNvPr id="10" name="TextBox 9">
            <a:extLst>
              <a:ext uri="{FF2B5EF4-FFF2-40B4-BE49-F238E27FC236}">
                <a16:creationId xmlns:a16="http://schemas.microsoft.com/office/drawing/2014/main" id="{0154B4BE-2333-A1C3-142E-E1E3BC691C0F}"/>
              </a:ext>
            </a:extLst>
          </p:cNvPr>
          <p:cNvSpPr txBox="1"/>
          <p:nvPr/>
        </p:nvSpPr>
        <p:spPr>
          <a:xfrm>
            <a:off x="8018297" y="5267994"/>
            <a:ext cx="2006190" cy="369332"/>
          </a:xfrm>
          <a:prstGeom prst="rect">
            <a:avLst/>
          </a:prstGeom>
          <a:noFill/>
        </p:spPr>
        <p:txBody>
          <a:bodyPr wrap="none" rtlCol="0">
            <a:spAutoFit/>
          </a:bodyPr>
          <a:lstStyle/>
          <a:p>
            <a:r>
              <a:rPr lang="en-US" dirty="0"/>
              <a:t>VQA-RAD examples</a:t>
            </a:r>
          </a:p>
        </p:txBody>
      </p:sp>
      <p:grpSp>
        <p:nvGrpSpPr>
          <p:cNvPr id="20" name="Group 19">
            <a:extLst>
              <a:ext uri="{FF2B5EF4-FFF2-40B4-BE49-F238E27FC236}">
                <a16:creationId xmlns:a16="http://schemas.microsoft.com/office/drawing/2014/main" id="{82AE90A5-8997-9D36-F8D6-CDD9284D8225}"/>
              </a:ext>
            </a:extLst>
          </p:cNvPr>
          <p:cNvGrpSpPr/>
          <p:nvPr/>
        </p:nvGrpSpPr>
        <p:grpSpPr>
          <a:xfrm>
            <a:off x="8729154" y="2014328"/>
            <a:ext cx="3170741" cy="3649608"/>
            <a:chOff x="10112064" y="3337263"/>
            <a:chExt cx="1978645" cy="2277473"/>
          </a:xfrm>
        </p:grpSpPr>
        <p:pic>
          <p:nvPicPr>
            <p:cNvPr id="7" name="Picture 6" descr="A close-up of an x-ray of a chest&#10;&#10;Description automatically generated with low confidence">
              <a:extLst>
                <a:ext uri="{FF2B5EF4-FFF2-40B4-BE49-F238E27FC236}">
                  <a16:creationId xmlns:a16="http://schemas.microsoft.com/office/drawing/2014/main" id="{6BB94C44-AFA0-23D9-C870-AD3B9C8CEEBB}"/>
                </a:ext>
              </a:extLst>
            </p:cNvPr>
            <p:cNvPicPr>
              <a:picLocks noChangeAspect="1"/>
            </p:cNvPicPr>
            <p:nvPr/>
          </p:nvPicPr>
          <p:blipFill>
            <a:blip r:embed="rId3"/>
            <a:stretch>
              <a:fillRect/>
            </a:stretch>
          </p:blipFill>
          <p:spPr>
            <a:xfrm>
              <a:off x="10112064" y="3337263"/>
              <a:ext cx="1978645" cy="1978645"/>
            </a:xfrm>
            <a:prstGeom prst="rect">
              <a:avLst/>
            </a:prstGeom>
          </p:spPr>
        </p:pic>
        <p:sp>
          <p:nvSpPr>
            <p:cNvPr id="15" name="TextBox 14">
              <a:extLst>
                <a:ext uri="{FF2B5EF4-FFF2-40B4-BE49-F238E27FC236}">
                  <a16:creationId xmlns:a16="http://schemas.microsoft.com/office/drawing/2014/main" id="{A684043C-47A6-1860-DCCC-ACD8EFBBB553}"/>
                </a:ext>
              </a:extLst>
            </p:cNvPr>
            <p:cNvSpPr txBox="1"/>
            <p:nvPr/>
          </p:nvSpPr>
          <p:spPr>
            <a:xfrm>
              <a:off x="11028333" y="5365054"/>
              <a:ext cx="279091" cy="249682"/>
            </a:xfrm>
            <a:prstGeom prst="rect">
              <a:avLst/>
            </a:prstGeom>
            <a:noFill/>
          </p:spPr>
          <p:txBody>
            <a:bodyPr wrap="none" rtlCol="0">
              <a:spAutoFit/>
            </a:bodyPr>
            <a:lstStyle/>
            <a:p>
              <a:r>
                <a:rPr lang="en-US" sz="2000" dirty="0">
                  <a:solidFill>
                    <a:schemeClr val="bg1"/>
                  </a:solidFill>
                </a:rPr>
                <a:t>CT</a:t>
              </a:r>
              <a:endParaRPr lang="en-US" dirty="0">
                <a:solidFill>
                  <a:schemeClr val="bg1"/>
                </a:solidFill>
              </a:endParaRPr>
            </a:p>
          </p:txBody>
        </p:sp>
      </p:grpSp>
      <p:grpSp>
        <p:nvGrpSpPr>
          <p:cNvPr id="18" name="Group 17">
            <a:extLst>
              <a:ext uri="{FF2B5EF4-FFF2-40B4-BE49-F238E27FC236}">
                <a16:creationId xmlns:a16="http://schemas.microsoft.com/office/drawing/2014/main" id="{710D1D9E-CD44-E49B-BE43-7F7EBF9F6368}"/>
              </a:ext>
            </a:extLst>
          </p:cNvPr>
          <p:cNvGrpSpPr/>
          <p:nvPr/>
        </p:nvGrpSpPr>
        <p:grpSpPr>
          <a:xfrm>
            <a:off x="728292" y="2391460"/>
            <a:ext cx="2855146" cy="3287552"/>
            <a:chOff x="6321264" y="3615463"/>
            <a:chExt cx="1446500" cy="1756336"/>
          </a:xfrm>
        </p:grpSpPr>
        <p:pic>
          <p:nvPicPr>
            <p:cNvPr id="9" name="Picture 8" descr="A close-up of a brain scan&#10;&#10;Description automatically generated with low confidence">
              <a:extLst>
                <a:ext uri="{FF2B5EF4-FFF2-40B4-BE49-F238E27FC236}">
                  <a16:creationId xmlns:a16="http://schemas.microsoft.com/office/drawing/2014/main" id="{E3A160E0-76B4-3C12-1EAA-32386C2EB92A}"/>
                </a:ext>
              </a:extLst>
            </p:cNvPr>
            <p:cNvPicPr>
              <a:picLocks noChangeAspect="1"/>
            </p:cNvPicPr>
            <p:nvPr/>
          </p:nvPicPr>
          <p:blipFill rotWithShape="1">
            <a:blip r:embed="rId4"/>
            <a:srcRect l="14297" t="13172" r="14862" b="14759"/>
            <a:stretch/>
          </p:blipFill>
          <p:spPr>
            <a:xfrm>
              <a:off x="6321264" y="3615463"/>
              <a:ext cx="1446500" cy="1471562"/>
            </a:xfrm>
            <a:prstGeom prst="rect">
              <a:avLst/>
            </a:prstGeom>
          </p:spPr>
        </p:pic>
        <p:sp>
          <p:nvSpPr>
            <p:cNvPr id="16" name="TextBox 15">
              <a:extLst>
                <a:ext uri="{FF2B5EF4-FFF2-40B4-BE49-F238E27FC236}">
                  <a16:creationId xmlns:a16="http://schemas.microsoft.com/office/drawing/2014/main" id="{D71DF637-1BB4-D4C8-2313-501DEE1720CB}"/>
                </a:ext>
              </a:extLst>
            </p:cNvPr>
            <p:cNvSpPr txBox="1"/>
            <p:nvPr/>
          </p:nvSpPr>
          <p:spPr>
            <a:xfrm>
              <a:off x="6876229" y="5158045"/>
              <a:ext cx="307959" cy="213754"/>
            </a:xfrm>
            <a:prstGeom prst="rect">
              <a:avLst/>
            </a:prstGeom>
            <a:noFill/>
          </p:spPr>
          <p:txBody>
            <a:bodyPr wrap="none" rtlCol="0">
              <a:spAutoFit/>
            </a:bodyPr>
            <a:lstStyle/>
            <a:p>
              <a:r>
                <a:rPr lang="en-US" sz="2000" dirty="0">
                  <a:solidFill>
                    <a:schemeClr val="bg1"/>
                  </a:solidFill>
                </a:rPr>
                <a:t>MRI</a:t>
              </a:r>
              <a:endParaRPr lang="en-US" dirty="0">
                <a:solidFill>
                  <a:schemeClr val="bg1"/>
                </a:solidFill>
              </a:endParaRPr>
            </a:p>
          </p:txBody>
        </p:sp>
      </p:grpSp>
      <p:grpSp>
        <p:nvGrpSpPr>
          <p:cNvPr id="19" name="Group 18">
            <a:extLst>
              <a:ext uri="{FF2B5EF4-FFF2-40B4-BE49-F238E27FC236}">
                <a16:creationId xmlns:a16="http://schemas.microsoft.com/office/drawing/2014/main" id="{867F1C5C-67ED-5A70-84D8-93EB152CD5B1}"/>
              </a:ext>
            </a:extLst>
          </p:cNvPr>
          <p:cNvGrpSpPr/>
          <p:nvPr/>
        </p:nvGrpSpPr>
        <p:grpSpPr>
          <a:xfrm>
            <a:off x="4790160" y="2425735"/>
            <a:ext cx="2611678" cy="3234359"/>
            <a:chOff x="8164354" y="3414569"/>
            <a:chExt cx="1669143" cy="2067103"/>
          </a:xfrm>
        </p:grpSpPr>
        <p:pic>
          <p:nvPicPr>
            <p:cNvPr id="5" name="Picture 4" descr="A x-ray of a chest&#10;&#10;Description automatically generated with low confidence">
              <a:extLst>
                <a:ext uri="{FF2B5EF4-FFF2-40B4-BE49-F238E27FC236}">
                  <a16:creationId xmlns:a16="http://schemas.microsoft.com/office/drawing/2014/main" id="{46DEB18B-3ABA-56D1-A0E2-4FA42CEB9617}"/>
                </a:ext>
              </a:extLst>
            </p:cNvPr>
            <p:cNvPicPr>
              <a:picLocks noChangeAspect="1"/>
            </p:cNvPicPr>
            <p:nvPr/>
          </p:nvPicPr>
          <p:blipFill>
            <a:blip r:embed="rId5"/>
            <a:stretch>
              <a:fillRect/>
            </a:stretch>
          </p:blipFill>
          <p:spPr>
            <a:xfrm>
              <a:off x="8164354" y="3414569"/>
              <a:ext cx="1669143" cy="1760424"/>
            </a:xfrm>
            <a:prstGeom prst="rect">
              <a:avLst/>
            </a:prstGeom>
          </p:spPr>
        </p:pic>
        <p:sp>
          <p:nvSpPr>
            <p:cNvPr id="17" name="TextBox 16">
              <a:extLst>
                <a:ext uri="{FF2B5EF4-FFF2-40B4-BE49-F238E27FC236}">
                  <a16:creationId xmlns:a16="http://schemas.microsoft.com/office/drawing/2014/main" id="{672C0647-0B2A-1642-2333-7153D610BFAC}"/>
                </a:ext>
              </a:extLst>
            </p:cNvPr>
            <p:cNvSpPr txBox="1"/>
            <p:nvPr/>
          </p:nvSpPr>
          <p:spPr>
            <a:xfrm>
              <a:off x="8773721" y="5225959"/>
              <a:ext cx="450408" cy="255713"/>
            </a:xfrm>
            <a:prstGeom prst="rect">
              <a:avLst/>
            </a:prstGeom>
            <a:noFill/>
          </p:spPr>
          <p:txBody>
            <a:bodyPr wrap="none" rtlCol="0">
              <a:spAutoFit/>
            </a:bodyPr>
            <a:lstStyle/>
            <a:p>
              <a:r>
                <a:rPr lang="en-US" sz="2000" dirty="0">
                  <a:solidFill>
                    <a:schemeClr val="bg1"/>
                  </a:solidFill>
                </a:rPr>
                <a:t>X-ray</a:t>
              </a:r>
            </a:p>
          </p:txBody>
        </p:sp>
      </p:grpSp>
      <p:sp>
        <p:nvSpPr>
          <p:cNvPr id="21" name="TextBox 20">
            <a:extLst>
              <a:ext uri="{FF2B5EF4-FFF2-40B4-BE49-F238E27FC236}">
                <a16:creationId xmlns:a16="http://schemas.microsoft.com/office/drawing/2014/main" id="{1FEE456A-3F31-0EA5-4E6E-756C02F38727}"/>
              </a:ext>
            </a:extLst>
          </p:cNvPr>
          <p:cNvSpPr txBox="1"/>
          <p:nvPr/>
        </p:nvSpPr>
        <p:spPr>
          <a:xfrm>
            <a:off x="-5220393" y="-2610196"/>
            <a:ext cx="184731" cy="369332"/>
          </a:xfrm>
          <a:prstGeom prst="rect">
            <a:avLst/>
          </a:prstGeom>
          <a:noFill/>
        </p:spPr>
        <p:txBody>
          <a:bodyPr wrap="none" rtlCol="0">
            <a:spAutoFit/>
          </a:bodyPr>
          <a:lstStyle/>
          <a:p>
            <a:endParaRPr lang="en-US" dirty="0"/>
          </a:p>
        </p:txBody>
      </p:sp>
      <p:sp>
        <p:nvSpPr>
          <p:cNvPr id="23" name="TextBox 22">
            <a:extLst>
              <a:ext uri="{FF2B5EF4-FFF2-40B4-BE49-F238E27FC236}">
                <a16:creationId xmlns:a16="http://schemas.microsoft.com/office/drawing/2014/main" id="{AF8967EA-7AFC-356F-27CF-C25C691856C2}"/>
              </a:ext>
            </a:extLst>
          </p:cNvPr>
          <p:cNvSpPr txBox="1"/>
          <p:nvPr/>
        </p:nvSpPr>
        <p:spPr>
          <a:xfrm>
            <a:off x="3544269" y="5612791"/>
            <a:ext cx="8948056" cy="523220"/>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rPr>
              <a:t>[1] Lau, J. J., </a:t>
            </a:r>
            <a:r>
              <a:rPr lang="en-US" sz="1400" b="0" i="0" dirty="0" err="1">
                <a:solidFill>
                  <a:schemeClr val="bg1"/>
                </a:solidFill>
                <a:effectLst/>
                <a:latin typeface="Arial" panose="020B0604020202020204" pitchFamily="34" charset="0"/>
              </a:rPr>
              <a:t>Gayen</a:t>
            </a:r>
            <a:r>
              <a:rPr lang="en-US" sz="1400" b="0" i="0" dirty="0">
                <a:solidFill>
                  <a:schemeClr val="bg1"/>
                </a:solidFill>
                <a:effectLst/>
                <a:latin typeface="Arial" panose="020B0604020202020204" pitchFamily="34" charset="0"/>
              </a:rPr>
              <a:t>, S., Ben Abacha, A., &amp; </a:t>
            </a:r>
            <a:r>
              <a:rPr lang="en-US" sz="1400" b="0" i="0" dirty="0" err="1">
                <a:solidFill>
                  <a:schemeClr val="bg1"/>
                </a:solidFill>
                <a:effectLst/>
                <a:latin typeface="Arial" panose="020B0604020202020204" pitchFamily="34" charset="0"/>
              </a:rPr>
              <a:t>Demner-Fushman</a:t>
            </a:r>
            <a:r>
              <a:rPr lang="en-US" sz="1400" b="0" i="0" dirty="0">
                <a:solidFill>
                  <a:schemeClr val="bg1"/>
                </a:solidFill>
                <a:effectLst/>
                <a:latin typeface="Arial" panose="020B0604020202020204" pitchFamily="34" charset="0"/>
              </a:rPr>
              <a:t>, D. (2018). A dataset of clinically generated visual questions and answers about radiology images. </a:t>
            </a:r>
            <a:r>
              <a:rPr lang="en-US" sz="1400" b="0" i="1" dirty="0">
                <a:solidFill>
                  <a:schemeClr val="bg1"/>
                </a:solidFill>
                <a:effectLst/>
                <a:latin typeface="Arial" panose="020B0604020202020204" pitchFamily="34" charset="0"/>
              </a:rPr>
              <a:t>Scientific data</a:t>
            </a:r>
            <a:r>
              <a:rPr lang="en-US" sz="1400" b="0" i="0" dirty="0">
                <a:solidFill>
                  <a:schemeClr val="bg1"/>
                </a:solidFill>
                <a:effectLst/>
                <a:latin typeface="Arial" panose="020B0604020202020204" pitchFamily="34" charset="0"/>
              </a:rPr>
              <a:t>, </a:t>
            </a:r>
            <a:r>
              <a:rPr lang="en-US" sz="1400" b="0" i="1" dirty="0">
                <a:solidFill>
                  <a:schemeClr val="bg1"/>
                </a:solidFill>
                <a:effectLst/>
                <a:latin typeface="Arial" panose="020B0604020202020204" pitchFamily="34" charset="0"/>
              </a:rPr>
              <a:t>5</a:t>
            </a:r>
            <a:r>
              <a:rPr lang="en-US" sz="1400" b="0" i="0" dirty="0">
                <a:solidFill>
                  <a:schemeClr val="bg1"/>
                </a:solidFill>
                <a:effectLst/>
                <a:latin typeface="Arial" panose="020B0604020202020204" pitchFamily="34" charset="0"/>
              </a:rPr>
              <a:t>(1), 1-10.</a:t>
            </a:r>
            <a:endParaRPr lang="en-US" sz="1400" dirty="0">
              <a:solidFill>
                <a:schemeClr val="bg1"/>
              </a:solidFill>
            </a:endParaRPr>
          </a:p>
        </p:txBody>
      </p:sp>
      <p:sp>
        <p:nvSpPr>
          <p:cNvPr id="24" name="TextBox 23">
            <a:extLst>
              <a:ext uri="{FF2B5EF4-FFF2-40B4-BE49-F238E27FC236}">
                <a16:creationId xmlns:a16="http://schemas.microsoft.com/office/drawing/2014/main" id="{7112094C-DFEE-9788-FE96-A68874555B87}"/>
              </a:ext>
            </a:extLst>
          </p:cNvPr>
          <p:cNvSpPr txBox="1"/>
          <p:nvPr/>
        </p:nvSpPr>
        <p:spPr>
          <a:xfrm>
            <a:off x="2616033" y="1457524"/>
            <a:ext cx="5115439" cy="523220"/>
          </a:xfrm>
          <a:prstGeom prst="rect">
            <a:avLst/>
          </a:prstGeom>
          <a:noFill/>
        </p:spPr>
        <p:txBody>
          <a:bodyPr wrap="none" rtlCol="0">
            <a:spAutoFit/>
          </a:bodyPr>
          <a:lstStyle/>
          <a:p>
            <a:pPr lvl="1">
              <a:spcBef>
                <a:spcPct val="20000"/>
              </a:spcBef>
            </a:pPr>
            <a:r>
              <a:rPr lang="en-US" sz="2800" dirty="0">
                <a:solidFill>
                  <a:schemeClr val="bg1"/>
                </a:solidFill>
                <a:latin typeface="Avenir Book"/>
              </a:rPr>
              <a:t>, and cover three modalities</a:t>
            </a:r>
          </a:p>
        </p:txBody>
      </p:sp>
      <p:grpSp>
        <p:nvGrpSpPr>
          <p:cNvPr id="25" name="Group 24">
            <a:extLst>
              <a:ext uri="{FF2B5EF4-FFF2-40B4-BE49-F238E27FC236}">
                <a16:creationId xmlns:a16="http://schemas.microsoft.com/office/drawing/2014/main" id="{67CD00B4-6FF2-FCEC-AA2D-E3BC9AEFA667}"/>
              </a:ext>
            </a:extLst>
          </p:cNvPr>
          <p:cNvGrpSpPr/>
          <p:nvPr/>
        </p:nvGrpSpPr>
        <p:grpSpPr>
          <a:xfrm>
            <a:off x="4286856" y="6280443"/>
            <a:ext cx="7905144" cy="436112"/>
            <a:chOff x="4286856" y="6317613"/>
            <a:chExt cx="7905144" cy="436112"/>
          </a:xfrm>
        </p:grpSpPr>
        <p:pic>
          <p:nvPicPr>
            <p:cNvPr id="26" name="Picture 25">
              <a:extLst>
                <a:ext uri="{FF2B5EF4-FFF2-40B4-BE49-F238E27FC236}">
                  <a16:creationId xmlns:a16="http://schemas.microsoft.com/office/drawing/2014/main" id="{7F5F86CD-FC6A-01B0-70E3-B8E08C250095}"/>
                </a:ext>
              </a:extLst>
            </p:cNvPr>
            <p:cNvPicPr>
              <a:picLocks noChangeAspect="1"/>
            </p:cNvPicPr>
            <p:nvPr/>
          </p:nvPicPr>
          <p:blipFill>
            <a:blip r:embed="rId6"/>
            <a:stretch>
              <a:fillRect/>
            </a:stretch>
          </p:blipFill>
          <p:spPr>
            <a:xfrm>
              <a:off x="4286856" y="6335568"/>
              <a:ext cx="988876" cy="386711"/>
            </a:xfrm>
            <a:prstGeom prst="rect">
              <a:avLst/>
            </a:prstGeom>
          </p:spPr>
        </p:pic>
        <p:pic>
          <p:nvPicPr>
            <p:cNvPr id="27" name="Picture 26" descr="Blue letters on a black background&#10;&#10;Description automatically generated with medium confidence">
              <a:extLst>
                <a:ext uri="{FF2B5EF4-FFF2-40B4-BE49-F238E27FC236}">
                  <a16:creationId xmlns:a16="http://schemas.microsoft.com/office/drawing/2014/main" id="{0D7D9DE5-3913-0BC1-606A-E6BC68AC1919}"/>
                </a:ext>
              </a:extLst>
            </p:cNvPr>
            <p:cNvPicPr>
              <a:picLocks noChangeAspect="1"/>
            </p:cNvPicPr>
            <p:nvPr/>
          </p:nvPicPr>
          <p:blipFill>
            <a:blip r:embed="rId7"/>
            <a:stretch>
              <a:fillRect/>
            </a:stretch>
          </p:blipFill>
          <p:spPr>
            <a:xfrm>
              <a:off x="5412073" y="6338082"/>
              <a:ext cx="1424855" cy="395175"/>
            </a:xfrm>
            <a:prstGeom prst="rect">
              <a:avLst/>
            </a:prstGeom>
          </p:spPr>
        </p:pic>
        <p:pic>
          <p:nvPicPr>
            <p:cNvPr id="28" name="Picture 27" descr="A blue text on a black background&#10;&#10;Description automatically generated with medium confidence">
              <a:extLst>
                <a:ext uri="{FF2B5EF4-FFF2-40B4-BE49-F238E27FC236}">
                  <a16:creationId xmlns:a16="http://schemas.microsoft.com/office/drawing/2014/main" id="{94FAFDE0-374C-CA7F-48EF-C4ABA6A1641F}"/>
                </a:ext>
              </a:extLst>
            </p:cNvPr>
            <p:cNvPicPr>
              <a:picLocks noChangeAspect="1"/>
            </p:cNvPicPr>
            <p:nvPr/>
          </p:nvPicPr>
          <p:blipFill>
            <a:blip r:embed="rId8"/>
            <a:stretch>
              <a:fillRect/>
            </a:stretch>
          </p:blipFill>
          <p:spPr>
            <a:xfrm>
              <a:off x="8499306" y="6338082"/>
              <a:ext cx="1978935" cy="390009"/>
            </a:xfrm>
            <a:prstGeom prst="rect">
              <a:avLst/>
            </a:prstGeom>
            <a:solidFill>
              <a:schemeClr val="tx1"/>
            </a:solidFill>
          </p:spPr>
        </p:pic>
        <p:pic>
          <p:nvPicPr>
            <p:cNvPr id="29" name="Picture 28" descr="A black and white sign with white text&#10;&#10;Description automatically generated with low confidence">
              <a:extLst>
                <a:ext uri="{FF2B5EF4-FFF2-40B4-BE49-F238E27FC236}">
                  <a16:creationId xmlns:a16="http://schemas.microsoft.com/office/drawing/2014/main" id="{0C405468-9885-B1FE-78D6-FD50044F26CF}"/>
                </a:ext>
              </a:extLst>
            </p:cNvPr>
            <p:cNvPicPr>
              <a:picLocks noChangeAspect="1"/>
            </p:cNvPicPr>
            <p:nvPr/>
          </p:nvPicPr>
          <p:blipFill>
            <a:blip r:embed="rId9"/>
            <a:stretch>
              <a:fillRect/>
            </a:stretch>
          </p:blipFill>
          <p:spPr>
            <a:xfrm>
              <a:off x="10489580" y="6340104"/>
              <a:ext cx="1702420" cy="390009"/>
            </a:xfrm>
            <a:prstGeom prst="rect">
              <a:avLst/>
            </a:prstGeom>
            <a:solidFill>
              <a:schemeClr val="tx1"/>
            </a:solidFill>
          </p:spPr>
        </p:pic>
        <p:pic>
          <p:nvPicPr>
            <p:cNvPr id="30" name="Picture 29">
              <a:extLst>
                <a:ext uri="{FF2B5EF4-FFF2-40B4-BE49-F238E27FC236}">
                  <a16:creationId xmlns:a16="http://schemas.microsoft.com/office/drawing/2014/main" id="{5AD27E7C-0766-C56E-2BB8-BC36CEEAAFBD}"/>
                </a:ext>
              </a:extLst>
            </p:cNvPr>
            <p:cNvPicPr>
              <a:picLocks noChangeAspect="1"/>
            </p:cNvPicPr>
            <p:nvPr/>
          </p:nvPicPr>
          <p:blipFill>
            <a:blip r:embed="rId10"/>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8942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39E7-4585-5DFB-E859-535E140177E4}"/>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question type</a:t>
            </a:r>
            <a:endParaRPr lang="en-US" dirty="0"/>
          </a:p>
        </p:txBody>
      </p:sp>
      <p:sp>
        <p:nvSpPr>
          <p:cNvPr id="23" name="TextBox 22">
            <a:extLst>
              <a:ext uri="{FF2B5EF4-FFF2-40B4-BE49-F238E27FC236}">
                <a16:creationId xmlns:a16="http://schemas.microsoft.com/office/drawing/2014/main" id="{D3A40892-668A-C9BF-0F44-A6CBD3959FDE}"/>
              </a:ext>
            </a:extLst>
          </p:cNvPr>
          <p:cNvSpPr txBox="1"/>
          <p:nvPr/>
        </p:nvSpPr>
        <p:spPr>
          <a:xfrm>
            <a:off x="7704925" y="5630436"/>
            <a:ext cx="3124766" cy="369332"/>
          </a:xfrm>
          <a:prstGeom prst="rect">
            <a:avLst/>
          </a:prstGeom>
          <a:noFill/>
        </p:spPr>
        <p:txBody>
          <a:bodyPr wrap="none" rtlCol="0">
            <a:spAutoFit/>
          </a:bodyPr>
          <a:lstStyle/>
          <a:p>
            <a:r>
              <a:rPr lang="en-US" dirty="0" err="1"/>
              <a:t>ImageCLEF</a:t>
            </a:r>
            <a:r>
              <a:rPr lang="en-US" dirty="0"/>
              <a:t> VQA-MED examples</a:t>
            </a:r>
          </a:p>
        </p:txBody>
      </p:sp>
      <p:sp>
        <p:nvSpPr>
          <p:cNvPr id="18" name="TextBox 17">
            <a:extLst>
              <a:ext uri="{FF2B5EF4-FFF2-40B4-BE49-F238E27FC236}">
                <a16:creationId xmlns:a16="http://schemas.microsoft.com/office/drawing/2014/main" id="{CB03C956-69C9-D114-2760-FDBA72C2DB56}"/>
              </a:ext>
            </a:extLst>
          </p:cNvPr>
          <p:cNvSpPr txBox="1"/>
          <p:nvPr/>
        </p:nvSpPr>
        <p:spPr>
          <a:xfrm>
            <a:off x="1023258" y="5563577"/>
            <a:ext cx="10624456" cy="646331"/>
          </a:xfrm>
          <a:prstGeom prst="rect">
            <a:avLst/>
          </a:prstGeom>
          <a:noFill/>
        </p:spPr>
        <p:txBody>
          <a:bodyPr wrap="square" rtlCol="0">
            <a:spAutoFit/>
          </a:bodyPr>
          <a:lstStyle/>
          <a:p>
            <a:r>
              <a:rPr lang="en-US" sz="1200" b="0" i="0" dirty="0">
                <a:solidFill>
                  <a:schemeClr val="bg1"/>
                </a:solidFill>
                <a:effectLst/>
                <a:latin typeface="Arial" panose="020B0604020202020204" pitchFamily="34" charset="0"/>
              </a:rPr>
              <a:t>[2] Ben Abacha, A., </a:t>
            </a:r>
            <a:r>
              <a:rPr lang="en-US" sz="1200" b="0" i="0" dirty="0" err="1">
                <a:solidFill>
                  <a:schemeClr val="bg1"/>
                </a:solidFill>
                <a:effectLst/>
                <a:latin typeface="Arial" panose="020B0604020202020204" pitchFamily="34" charset="0"/>
              </a:rPr>
              <a:t>Sarrouti</a:t>
            </a:r>
            <a:r>
              <a:rPr lang="en-US" sz="1200" b="0" i="0" dirty="0">
                <a:solidFill>
                  <a:schemeClr val="bg1"/>
                </a:solidFill>
                <a:effectLst/>
                <a:latin typeface="Arial" panose="020B0604020202020204" pitchFamily="34" charset="0"/>
              </a:rPr>
              <a:t>, M., </a:t>
            </a:r>
            <a:r>
              <a:rPr lang="en-US" sz="1200" b="0" i="0" dirty="0" err="1">
                <a:solidFill>
                  <a:schemeClr val="bg1"/>
                </a:solidFill>
                <a:effectLst/>
                <a:latin typeface="Arial" panose="020B0604020202020204" pitchFamily="34" charset="0"/>
              </a:rPr>
              <a:t>Demner-Fushman</a:t>
            </a:r>
            <a:r>
              <a:rPr lang="en-US" sz="1200" b="0" i="0" dirty="0">
                <a:solidFill>
                  <a:schemeClr val="bg1"/>
                </a:solidFill>
                <a:effectLst/>
                <a:latin typeface="Arial" panose="020B0604020202020204" pitchFamily="34" charset="0"/>
              </a:rPr>
              <a:t>, D., Hasan, S. A., &amp; Müller, H. (2021). Overview of the </a:t>
            </a:r>
            <a:r>
              <a:rPr lang="en-US" sz="1200" b="0" i="0" dirty="0" err="1">
                <a:solidFill>
                  <a:schemeClr val="bg1"/>
                </a:solidFill>
                <a:effectLst/>
                <a:latin typeface="Arial" panose="020B0604020202020204" pitchFamily="34" charset="0"/>
              </a:rPr>
              <a:t>vqa</a:t>
            </a:r>
            <a:r>
              <a:rPr lang="en-US" sz="1200" b="0" i="0" dirty="0">
                <a:solidFill>
                  <a:schemeClr val="bg1"/>
                </a:solidFill>
                <a:effectLst/>
                <a:latin typeface="Arial" panose="020B0604020202020204" pitchFamily="34" charset="0"/>
              </a:rPr>
              <a:t>-med task at </a:t>
            </a:r>
            <a:r>
              <a:rPr lang="en-US" sz="1200" b="0" i="0" dirty="0" err="1">
                <a:solidFill>
                  <a:schemeClr val="bg1"/>
                </a:solidFill>
                <a:effectLst/>
                <a:latin typeface="Arial" panose="020B0604020202020204" pitchFamily="34" charset="0"/>
              </a:rPr>
              <a:t>imageclef</a:t>
            </a:r>
            <a:r>
              <a:rPr lang="en-US" sz="1200" b="0" i="0" dirty="0">
                <a:solidFill>
                  <a:schemeClr val="bg1"/>
                </a:solidFill>
                <a:effectLst/>
                <a:latin typeface="Arial" panose="020B0604020202020204" pitchFamily="34" charset="0"/>
              </a:rPr>
              <a:t> 2021: Visual question answering and generation in the medical domain. In </a:t>
            </a:r>
            <a:r>
              <a:rPr lang="en-US" sz="1200" b="0" i="1" dirty="0">
                <a:solidFill>
                  <a:schemeClr val="bg1"/>
                </a:solidFill>
                <a:effectLst/>
                <a:latin typeface="Arial" panose="020B0604020202020204" pitchFamily="34" charset="0"/>
              </a:rPr>
              <a:t>Proceedings of the CLEF 2021 Conference and Labs of the Evaluation Forum-working notes</a:t>
            </a:r>
            <a:r>
              <a:rPr lang="en-US" sz="1200" b="0" i="0" dirty="0">
                <a:solidFill>
                  <a:schemeClr val="bg1"/>
                </a:solidFill>
                <a:effectLst/>
                <a:latin typeface="Arial" panose="020B0604020202020204" pitchFamily="34" charset="0"/>
              </a:rPr>
              <a:t>. 21-24 September 2021.</a:t>
            </a:r>
            <a:endParaRPr lang="en-US" sz="1200" dirty="0">
              <a:solidFill>
                <a:schemeClr val="bg1"/>
              </a:solidFill>
            </a:endParaRPr>
          </a:p>
        </p:txBody>
      </p:sp>
      <p:grpSp>
        <p:nvGrpSpPr>
          <p:cNvPr id="20" name="Group 19">
            <a:extLst>
              <a:ext uri="{FF2B5EF4-FFF2-40B4-BE49-F238E27FC236}">
                <a16:creationId xmlns:a16="http://schemas.microsoft.com/office/drawing/2014/main" id="{493E6195-FBF6-E336-2A26-8AFE1A2723FE}"/>
              </a:ext>
            </a:extLst>
          </p:cNvPr>
          <p:cNvGrpSpPr/>
          <p:nvPr/>
        </p:nvGrpSpPr>
        <p:grpSpPr>
          <a:xfrm>
            <a:off x="4286856" y="6280443"/>
            <a:ext cx="7905144" cy="436112"/>
            <a:chOff x="4286856" y="6317613"/>
            <a:chExt cx="7905144" cy="436112"/>
          </a:xfrm>
        </p:grpSpPr>
        <p:pic>
          <p:nvPicPr>
            <p:cNvPr id="22" name="Picture 21">
              <a:extLst>
                <a:ext uri="{FF2B5EF4-FFF2-40B4-BE49-F238E27FC236}">
                  <a16:creationId xmlns:a16="http://schemas.microsoft.com/office/drawing/2014/main" id="{232D07B6-EBF0-84CC-CF33-93B14A120CF2}"/>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4" name="Picture 23" descr="Blue letters on a black background&#10;&#10;Description automatically generated with medium confidence">
              <a:extLst>
                <a:ext uri="{FF2B5EF4-FFF2-40B4-BE49-F238E27FC236}">
                  <a16:creationId xmlns:a16="http://schemas.microsoft.com/office/drawing/2014/main" id="{6A34EB30-A2C8-5B6E-7C3C-D64EC9DFEDF9}"/>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5" name="Picture 24" descr="A blue text on a black background&#10;&#10;Description automatically generated with medium confidence">
              <a:extLst>
                <a:ext uri="{FF2B5EF4-FFF2-40B4-BE49-F238E27FC236}">
                  <a16:creationId xmlns:a16="http://schemas.microsoft.com/office/drawing/2014/main" id="{F145894F-FDF6-6178-6D8E-0C8A1900553D}"/>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6" name="Picture 25" descr="A black and white sign with white text&#10;&#10;Description automatically generated with low confidence">
              <a:extLst>
                <a:ext uri="{FF2B5EF4-FFF2-40B4-BE49-F238E27FC236}">
                  <a16:creationId xmlns:a16="http://schemas.microsoft.com/office/drawing/2014/main" id="{E7BA43DF-181E-BEEE-2F0C-07C220B3D6C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7" name="Picture 26">
              <a:extLst>
                <a:ext uri="{FF2B5EF4-FFF2-40B4-BE49-F238E27FC236}">
                  <a16:creationId xmlns:a16="http://schemas.microsoft.com/office/drawing/2014/main" id="{D4B81AF9-18DA-857E-F0C2-2169D10BD12D}"/>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30" name="Content Placeholder 2">
            <a:extLst>
              <a:ext uri="{FF2B5EF4-FFF2-40B4-BE49-F238E27FC236}">
                <a16:creationId xmlns:a16="http://schemas.microsoft.com/office/drawing/2014/main" id="{1DB8AE98-28B8-5B98-5735-42DB4B57C323}"/>
              </a:ext>
            </a:extLst>
          </p:cNvPr>
          <p:cNvSpPr txBox="1">
            <a:spLocks/>
          </p:cNvSpPr>
          <p:nvPr/>
        </p:nvSpPr>
        <p:spPr>
          <a:xfrm>
            <a:off x="17932" y="835693"/>
            <a:ext cx="11881965" cy="2898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ImageCLEF</a:t>
            </a:r>
            <a:r>
              <a:rPr lang="en-US" dirty="0"/>
              <a:t> VQA-MED [2]</a:t>
            </a:r>
          </a:p>
          <a:p>
            <a:pPr lvl="2"/>
            <a:endParaRPr lang="en-US" dirty="0"/>
          </a:p>
        </p:txBody>
      </p:sp>
    </p:spTree>
    <p:extLst>
      <p:ext uri="{BB962C8B-B14F-4D97-AF65-F5344CB8AC3E}">
        <p14:creationId xmlns:p14="http://schemas.microsoft.com/office/powerpoint/2010/main" val="131675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39E7-4585-5DFB-E859-535E140177E4}"/>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question type</a:t>
            </a:r>
            <a:endParaRPr lang="en-US" dirty="0"/>
          </a:p>
        </p:txBody>
      </p:sp>
      <p:sp>
        <p:nvSpPr>
          <p:cNvPr id="3" name="Content Placeholder 2">
            <a:extLst>
              <a:ext uri="{FF2B5EF4-FFF2-40B4-BE49-F238E27FC236}">
                <a16:creationId xmlns:a16="http://schemas.microsoft.com/office/drawing/2014/main" id="{BEABC05B-3ADB-E955-00AC-D842F3ACD623}"/>
              </a:ext>
            </a:extLst>
          </p:cNvPr>
          <p:cNvSpPr>
            <a:spLocks noGrp="1"/>
          </p:cNvSpPr>
          <p:nvPr>
            <p:ph idx="1"/>
          </p:nvPr>
        </p:nvSpPr>
        <p:spPr>
          <a:xfrm>
            <a:off x="17932" y="835693"/>
            <a:ext cx="11881965" cy="2898775"/>
          </a:xfrm>
        </p:spPr>
        <p:txBody>
          <a:bodyPr/>
          <a:lstStyle/>
          <a:p>
            <a:r>
              <a:rPr lang="en-US" dirty="0" err="1"/>
              <a:t>ImageCLEF</a:t>
            </a:r>
            <a:r>
              <a:rPr lang="en-US" dirty="0"/>
              <a:t> VQA-MED [2]</a:t>
            </a:r>
          </a:p>
          <a:p>
            <a:pPr lvl="1"/>
            <a:r>
              <a:rPr lang="en-US" dirty="0"/>
              <a:t>It covers a wide range of modalities and regions</a:t>
            </a:r>
          </a:p>
          <a:p>
            <a:pPr lvl="2"/>
            <a:r>
              <a:rPr lang="en-US" dirty="0">
                <a:solidFill>
                  <a:srgbClr val="FFC000"/>
                </a:solidFill>
              </a:rPr>
              <a:t>a universal VQA model is not a panacea</a:t>
            </a:r>
          </a:p>
          <a:p>
            <a:pPr lvl="2"/>
            <a:endParaRPr lang="en-US" dirty="0"/>
          </a:p>
        </p:txBody>
      </p:sp>
      <p:pic>
        <p:nvPicPr>
          <p:cNvPr id="5" name="Picture 4" descr="A close-up of an x-ray of the body&#10;&#10;Description automatically generated with medium confidence">
            <a:extLst>
              <a:ext uri="{FF2B5EF4-FFF2-40B4-BE49-F238E27FC236}">
                <a16:creationId xmlns:a16="http://schemas.microsoft.com/office/drawing/2014/main" id="{05CB1770-D0AA-9B6F-B94D-FF7729C6F628}"/>
              </a:ext>
            </a:extLst>
          </p:cNvPr>
          <p:cNvPicPr>
            <a:picLocks noChangeAspect="1"/>
          </p:cNvPicPr>
          <p:nvPr/>
        </p:nvPicPr>
        <p:blipFill>
          <a:blip r:embed="rId3"/>
          <a:stretch>
            <a:fillRect/>
          </a:stretch>
        </p:blipFill>
        <p:spPr>
          <a:xfrm>
            <a:off x="1331308" y="2386079"/>
            <a:ext cx="1665892" cy="1674222"/>
          </a:xfrm>
          <a:prstGeom prst="rect">
            <a:avLst/>
          </a:prstGeom>
        </p:spPr>
      </p:pic>
      <p:pic>
        <p:nvPicPr>
          <p:cNvPr id="7" name="Picture 6" descr="A picture containing text, medical imaging, radiology, x-ray film&#10;&#10;Description automatically generated">
            <a:extLst>
              <a:ext uri="{FF2B5EF4-FFF2-40B4-BE49-F238E27FC236}">
                <a16:creationId xmlns:a16="http://schemas.microsoft.com/office/drawing/2014/main" id="{1DC839EF-05F4-604A-8349-219960CFF25B}"/>
              </a:ext>
            </a:extLst>
          </p:cNvPr>
          <p:cNvPicPr>
            <a:picLocks noChangeAspect="1"/>
          </p:cNvPicPr>
          <p:nvPr/>
        </p:nvPicPr>
        <p:blipFill>
          <a:blip r:embed="rId4"/>
          <a:stretch>
            <a:fillRect/>
          </a:stretch>
        </p:blipFill>
        <p:spPr>
          <a:xfrm>
            <a:off x="1224851" y="4195222"/>
            <a:ext cx="1845252" cy="1383939"/>
          </a:xfrm>
          <a:prstGeom prst="rect">
            <a:avLst/>
          </a:prstGeom>
        </p:spPr>
      </p:pic>
      <p:pic>
        <p:nvPicPr>
          <p:cNvPr id="9" name="Picture 8" descr="A picture containing medical imaging, radiology, x-ray, radiography&#10;&#10;Description automatically generated">
            <a:extLst>
              <a:ext uri="{FF2B5EF4-FFF2-40B4-BE49-F238E27FC236}">
                <a16:creationId xmlns:a16="http://schemas.microsoft.com/office/drawing/2014/main" id="{AABED204-4098-52C2-6500-8C971572B4CA}"/>
              </a:ext>
            </a:extLst>
          </p:cNvPr>
          <p:cNvPicPr>
            <a:picLocks noChangeAspect="1"/>
          </p:cNvPicPr>
          <p:nvPr/>
        </p:nvPicPr>
        <p:blipFill>
          <a:blip r:embed="rId5"/>
          <a:stretch>
            <a:fillRect/>
          </a:stretch>
        </p:blipFill>
        <p:spPr>
          <a:xfrm>
            <a:off x="4176399" y="2417232"/>
            <a:ext cx="1919601" cy="1660455"/>
          </a:xfrm>
          <a:prstGeom prst="rect">
            <a:avLst/>
          </a:prstGeom>
        </p:spPr>
      </p:pic>
      <p:pic>
        <p:nvPicPr>
          <p:cNvPr id="11" name="Picture 10" descr="A close-up of an x-ray of a pelvis&#10;&#10;Description automatically generated with low confidence">
            <a:extLst>
              <a:ext uri="{FF2B5EF4-FFF2-40B4-BE49-F238E27FC236}">
                <a16:creationId xmlns:a16="http://schemas.microsoft.com/office/drawing/2014/main" id="{53C28F93-4D32-AB47-BA65-59A58C1D3B67}"/>
              </a:ext>
            </a:extLst>
          </p:cNvPr>
          <p:cNvPicPr>
            <a:picLocks noChangeAspect="1"/>
          </p:cNvPicPr>
          <p:nvPr/>
        </p:nvPicPr>
        <p:blipFill>
          <a:blip r:embed="rId6"/>
          <a:stretch>
            <a:fillRect/>
          </a:stretch>
        </p:blipFill>
        <p:spPr>
          <a:xfrm>
            <a:off x="9664298" y="3996454"/>
            <a:ext cx="1812686" cy="1812686"/>
          </a:xfrm>
          <a:prstGeom prst="rect">
            <a:avLst/>
          </a:prstGeom>
        </p:spPr>
      </p:pic>
      <p:pic>
        <p:nvPicPr>
          <p:cNvPr id="13" name="Picture 12" descr="X-ray of a foot&#10;&#10;Description automatically generated with medium confidence">
            <a:extLst>
              <a:ext uri="{FF2B5EF4-FFF2-40B4-BE49-F238E27FC236}">
                <a16:creationId xmlns:a16="http://schemas.microsoft.com/office/drawing/2014/main" id="{B13C4B44-A8A3-5399-86FD-F4A61E66E814}"/>
              </a:ext>
            </a:extLst>
          </p:cNvPr>
          <p:cNvPicPr>
            <a:picLocks noChangeAspect="1"/>
          </p:cNvPicPr>
          <p:nvPr/>
        </p:nvPicPr>
        <p:blipFill>
          <a:blip r:embed="rId7"/>
          <a:stretch>
            <a:fillRect/>
          </a:stretch>
        </p:blipFill>
        <p:spPr>
          <a:xfrm>
            <a:off x="3992552" y="4144206"/>
            <a:ext cx="1812686" cy="1359515"/>
          </a:xfrm>
          <a:prstGeom prst="rect">
            <a:avLst/>
          </a:prstGeom>
        </p:spPr>
      </p:pic>
      <p:pic>
        <p:nvPicPr>
          <p:cNvPr id="15" name="Picture 14" descr="A chest x-ray of a person&#10;&#10;Description automatically generated with low confidence">
            <a:extLst>
              <a:ext uri="{FF2B5EF4-FFF2-40B4-BE49-F238E27FC236}">
                <a16:creationId xmlns:a16="http://schemas.microsoft.com/office/drawing/2014/main" id="{264B3D3D-32FC-C57F-05C6-4285AB1DF7A7}"/>
              </a:ext>
            </a:extLst>
          </p:cNvPr>
          <p:cNvPicPr>
            <a:picLocks noChangeAspect="1"/>
          </p:cNvPicPr>
          <p:nvPr/>
        </p:nvPicPr>
        <p:blipFill>
          <a:blip r:embed="rId8"/>
          <a:stretch>
            <a:fillRect/>
          </a:stretch>
        </p:blipFill>
        <p:spPr>
          <a:xfrm>
            <a:off x="9717725" y="2386079"/>
            <a:ext cx="1834325" cy="1684439"/>
          </a:xfrm>
          <a:prstGeom prst="rect">
            <a:avLst/>
          </a:prstGeom>
        </p:spPr>
      </p:pic>
      <p:pic>
        <p:nvPicPr>
          <p:cNvPr id="17" name="Picture 16" descr="X-ray of a knee joint&#10;&#10;Description automatically generated with medium confidence">
            <a:extLst>
              <a:ext uri="{FF2B5EF4-FFF2-40B4-BE49-F238E27FC236}">
                <a16:creationId xmlns:a16="http://schemas.microsoft.com/office/drawing/2014/main" id="{2F726CC1-659B-16C8-C5D2-83C7E8117813}"/>
              </a:ext>
            </a:extLst>
          </p:cNvPr>
          <p:cNvPicPr>
            <a:picLocks noChangeAspect="1"/>
          </p:cNvPicPr>
          <p:nvPr/>
        </p:nvPicPr>
        <p:blipFill>
          <a:blip r:embed="rId9"/>
          <a:stretch>
            <a:fillRect/>
          </a:stretch>
        </p:blipFill>
        <p:spPr>
          <a:xfrm>
            <a:off x="7275198" y="2386079"/>
            <a:ext cx="1263329" cy="1684439"/>
          </a:xfrm>
          <a:prstGeom prst="rect">
            <a:avLst/>
          </a:prstGeom>
        </p:spPr>
      </p:pic>
      <p:pic>
        <p:nvPicPr>
          <p:cNvPr id="19" name="Picture 18" descr="A close-up of an mri scan of a spine&#10;&#10;Description automatically generated with low confidence">
            <a:extLst>
              <a:ext uri="{FF2B5EF4-FFF2-40B4-BE49-F238E27FC236}">
                <a16:creationId xmlns:a16="http://schemas.microsoft.com/office/drawing/2014/main" id="{69C0671C-9ABE-FDB2-33CD-C61AAA549F9E}"/>
              </a:ext>
            </a:extLst>
          </p:cNvPr>
          <p:cNvPicPr>
            <a:picLocks noChangeAspect="1"/>
          </p:cNvPicPr>
          <p:nvPr/>
        </p:nvPicPr>
        <p:blipFill>
          <a:blip r:embed="rId10"/>
          <a:stretch>
            <a:fillRect/>
          </a:stretch>
        </p:blipFill>
        <p:spPr>
          <a:xfrm>
            <a:off x="7172538" y="4139363"/>
            <a:ext cx="1366219" cy="1366219"/>
          </a:xfrm>
          <a:prstGeom prst="rect">
            <a:avLst/>
          </a:prstGeom>
        </p:spPr>
      </p:pic>
      <p:sp>
        <p:nvSpPr>
          <p:cNvPr id="23" name="TextBox 22">
            <a:extLst>
              <a:ext uri="{FF2B5EF4-FFF2-40B4-BE49-F238E27FC236}">
                <a16:creationId xmlns:a16="http://schemas.microsoft.com/office/drawing/2014/main" id="{D3A40892-668A-C9BF-0F44-A6CBD3959FDE}"/>
              </a:ext>
            </a:extLst>
          </p:cNvPr>
          <p:cNvSpPr txBox="1"/>
          <p:nvPr/>
        </p:nvSpPr>
        <p:spPr>
          <a:xfrm>
            <a:off x="7704925" y="5630436"/>
            <a:ext cx="3124766" cy="369332"/>
          </a:xfrm>
          <a:prstGeom prst="rect">
            <a:avLst/>
          </a:prstGeom>
          <a:noFill/>
        </p:spPr>
        <p:txBody>
          <a:bodyPr wrap="none" rtlCol="0">
            <a:spAutoFit/>
          </a:bodyPr>
          <a:lstStyle/>
          <a:p>
            <a:r>
              <a:rPr lang="en-US" dirty="0" err="1"/>
              <a:t>ImageCLEF</a:t>
            </a:r>
            <a:r>
              <a:rPr lang="en-US" dirty="0"/>
              <a:t> VQA-MED examples</a:t>
            </a:r>
          </a:p>
        </p:txBody>
      </p:sp>
      <p:sp>
        <p:nvSpPr>
          <p:cNvPr id="18" name="TextBox 17">
            <a:extLst>
              <a:ext uri="{FF2B5EF4-FFF2-40B4-BE49-F238E27FC236}">
                <a16:creationId xmlns:a16="http://schemas.microsoft.com/office/drawing/2014/main" id="{CB03C956-69C9-D114-2760-FDBA72C2DB56}"/>
              </a:ext>
            </a:extLst>
          </p:cNvPr>
          <p:cNvSpPr txBox="1"/>
          <p:nvPr/>
        </p:nvSpPr>
        <p:spPr>
          <a:xfrm>
            <a:off x="1023258" y="5598747"/>
            <a:ext cx="10624456" cy="646331"/>
          </a:xfrm>
          <a:prstGeom prst="rect">
            <a:avLst/>
          </a:prstGeom>
          <a:noFill/>
        </p:spPr>
        <p:txBody>
          <a:bodyPr wrap="square" rtlCol="0">
            <a:spAutoFit/>
          </a:bodyPr>
          <a:lstStyle/>
          <a:p>
            <a:r>
              <a:rPr lang="en-US" sz="1200" b="0" i="0" dirty="0">
                <a:solidFill>
                  <a:schemeClr val="bg1"/>
                </a:solidFill>
                <a:effectLst/>
                <a:latin typeface="Arial" panose="020B0604020202020204" pitchFamily="34" charset="0"/>
              </a:rPr>
              <a:t>[2] Ben Abacha, A., </a:t>
            </a:r>
            <a:r>
              <a:rPr lang="en-US" sz="1200" b="0" i="0" dirty="0" err="1">
                <a:solidFill>
                  <a:schemeClr val="bg1"/>
                </a:solidFill>
                <a:effectLst/>
                <a:latin typeface="Arial" panose="020B0604020202020204" pitchFamily="34" charset="0"/>
              </a:rPr>
              <a:t>Sarrouti</a:t>
            </a:r>
            <a:r>
              <a:rPr lang="en-US" sz="1200" b="0" i="0" dirty="0">
                <a:solidFill>
                  <a:schemeClr val="bg1"/>
                </a:solidFill>
                <a:effectLst/>
                <a:latin typeface="Arial" panose="020B0604020202020204" pitchFamily="34" charset="0"/>
              </a:rPr>
              <a:t>, M., </a:t>
            </a:r>
            <a:r>
              <a:rPr lang="en-US" sz="1200" b="0" i="0" dirty="0" err="1">
                <a:solidFill>
                  <a:schemeClr val="bg1"/>
                </a:solidFill>
                <a:effectLst/>
                <a:latin typeface="Arial" panose="020B0604020202020204" pitchFamily="34" charset="0"/>
              </a:rPr>
              <a:t>Demner-Fushman</a:t>
            </a:r>
            <a:r>
              <a:rPr lang="en-US" sz="1200" b="0" i="0" dirty="0">
                <a:solidFill>
                  <a:schemeClr val="bg1"/>
                </a:solidFill>
                <a:effectLst/>
                <a:latin typeface="Arial" panose="020B0604020202020204" pitchFamily="34" charset="0"/>
              </a:rPr>
              <a:t>, D., Hasan, S. A., &amp; Müller, H. (2021). Overview of the </a:t>
            </a:r>
            <a:r>
              <a:rPr lang="en-US" sz="1200" b="0" i="0" dirty="0" err="1">
                <a:solidFill>
                  <a:schemeClr val="bg1"/>
                </a:solidFill>
                <a:effectLst/>
                <a:latin typeface="Arial" panose="020B0604020202020204" pitchFamily="34" charset="0"/>
              </a:rPr>
              <a:t>vqa</a:t>
            </a:r>
            <a:r>
              <a:rPr lang="en-US" sz="1200" b="0" i="0" dirty="0">
                <a:solidFill>
                  <a:schemeClr val="bg1"/>
                </a:solidFill>
                <a:effectLst/>
                <a:latin typeface="Arial" panose="020B0604020202020204" pitchFamily="34" charset="0"/>
              </a:rPr>
              <a:t>-med task at </a:t>
            </a:r>
            <a:r>
              <a:rPr lang="en-US" sz="1200" b="0" i="0" dirty="0" err="1">
                <a:solidFill>
                  <a:schemeClr val="bg1"/>
                </a:solidFill>
                <a:effectLst/>
                <a:latin typeface="Arial" panose="020B0604020202020204" pitchFamily="34" charset="0"/>
              </a:rPr>
              <a:t>imageclef</a:t>
            </a:r>
            <a:r>
              <a:rPr lang="en-US" sz="1200" b="0" i="0" dirty="0">
                <a:solidFill>
                  <a:schemeClr val="bg1"/>
                </a:solidFill>
                <a:effectLst/>
                <a:latin typeface="Arial" panose="020B0604020202020204" pitchFamily="34" charset="0"/>
              </a:rPr>
              <a:t> 2021: Visual question answering and generation in the medical domain. In </a:t>
            </a:r>
            <a:r>
              <a:rPr lang="en-US" sz="1200" b="0" i="1" dirty="0">
                <a:solidFill>
                  <a:schemeClr val="bg1"/>
                </a:solidFill>
                <a:effectLst/>
                <a:latin typeface="Arial" panose="020B0604020202020204" pitchFamily="34" charset="0"/>
              </a:rPr>
              <a:t>Proceedings of the CLEF 2021 Conference and Labs of the Evaluation Forum-working notes</a:t>
            </a:r>
            <a:r>
              <a:rPr lang="en-US" sz="1200" b="0" i="0" dirty="0">
                <a:solidFill>
                  <a:schemeClr val="bg1"/>
                </a:solidFill>
                <a:effectLst/>
                <a:latin typeface="Arial" panose="020B0604020202020204" pitchFamily="34" charset="0"/>
              </a:rPr>
              <a:t>. 21-24 September 2021.</a:t>
            </a:r>
            <a:endParaRPr lang="en-US" sz="1200" dirty="0">
              <a:solidFill>
                <a:schemeClr val="bg1"/>
              </a:solidFill>
            </a:endParaRPr>
          </a:p>
        </p:txBody>
      </p:sp>
      <p:grpSp>
        <p:nvGrpSpPr>
          <p:cNvPr id="20" name="Group 19">
            <a:extLst>
              <a:ext uri="{FF2B5EF4-FFF2-40B4-BE49-F238E27FC236}">
                <a16:creationId xmlns:a16="http://schemas.microsoft.com/office/drawing/2014/main" id="{C002D6BF-2F48-B47C-50EB-8D76618D27F8}"/>
              </a:ext>
            </a:extLst>
          </p:cNvPr>
          <p:cNvGrpSpPr/>
          <p:nvPr/>
        </p:nvGrpSpPr>
        <p:grpSpPr>
          <a:xfrm>
            <a:off x="4286856" y="6280443"/>
            <a:ext cx="7905144" cy="436112"/>
            <a:chOff x="4286856" y="6317613"/>
            <a:chExt cx="7905144" cy="436112"/>
          </a:xfrm>
        </p:grpSpPr>
        <p:pic>
          <p:nvPicPr>
            <p:cNvPr id="22" name="Picture 21">
              <a:extLst>
                <a:ext uri="{FF2B5EF4-FFF2-40B4-BE49-F238E27FC236}">
                  <a16:creationId xmlns:a16="http://schemas.microsoft.com/office/drawing/2014/main" id="{F6A1912A-236D-10CC-26EB-CB77203A4AB9}"/>
                </a:ext>
              </a:extLst>
            </p:cNvPr>
            <p:cNvPicPr>
              <a:picLocks noChangeAspect="1"/>
            </p:cNvPicPr>
            <p:nvPr/>
          </p:nvPicPr>
          <p:blipFill>
            <a:blip r:embed="rId11"/>
            <a:stretch>
              <a:fillRect/>
            </a:stretch>
          </p:blipFill>
          <p:spPr>
            <a:xfrm>
              <a:off x="4286856" y="6335568"/>
              <a:ext cx="988876" cy="386711"/>
            </a:xfrm>
            <a:prstGeom prst="rect">
              <a:avLst/>
            </a:prstGeom>
          </p:spPr>
        </p:pic>
        <p:pic>
          <p:nvPicPr>
            <p:cNvPr id="24" name="Picture 23" descr="Blue letters on a black background&#10;&#10;Description automatically generated with medium confidence">
              <a:extLst>
                <a:ext uri="{FF2B5EF4-FFF2-40B4-BE49-F238E27FC236}">
                  <a16:creationId xmlns:a16="http://schemas.microsoft.com/office/drawing/2014/main" id="{239D62E4-DAC5-17A3-8CF4-C41F84062F41}"/>
                </a:ext>
              </a:extLst>
            </p:cNvPr>
            <p:cNvPicPr>
              <a:picLocks noChangeAspect="1"/>
            </p:cNvPicPr>
            <p:nvPr/>
          </p:nvPicPr>
          <p:blipFill>
            <a:blip r:embed="rId12"/>
            <a:stretch>
              <a:fillRect/>
            </a:stretch>
          </p:blipFill>
          <p:spPr>
            <a:xfrm>
              <a:off x="5412073" y="6338082"/>
              <a:ext cx="1424855" cy="395175"/>
            </a:xfrm>
            <a:prstGeom prst="rect">
              <a:avLst/>
            </a:prstGeom>
          </p:spPr>
        </p:pic>
        <p:pic>
          <p:nvPicPr>
            <p:cNvPr id="25" name="Picture 24" descr="A blue text on a black background&#10;&#10;Description automatically generated with medium confidence">
              <a:extLst>
                <a:ext uri="{FF2B5EF4-FFF2-40B4-BE49-F238E27FC236}">
                  <a16:creationId xmlns:a16="http://schemas.microsoft.com/office/drawing/2014/main" id="{392DFADE-C986-A193-9058-3A719DACC9BA}"/>
                </a:ext>
              </a:extLst>
            </p:cNvPr>
            <p:cNvPicPr>
              <a:picLocks noChangeAspect="1"/>
            </p:cNvPicPr>
            <p:nvPr/>
          </p:nvPicPr>
          <p:blipFill>
            <a:blip r:embed="rId13"/>
            <a:stretch>
              <a:fillRect/>
            </a:stretch>
          </p:blipFill>
          <p:spPr>
            <a:xfrm>
              <a:off x="8499306" y="6338082"/>
              <a:ext cx="1978935" cy="390009"/>
            </a:xfrm>
            <a:prstGeom prst="rect">
              <a:avLst/>
            </a:prstGeom>
            <a:solidFill>
              <a:schemeClr val="tx1"/>
            </a:solidFill>
          </p:spPr>
        </p:pic>
        <p:pic>
          <p:nvPicPr>
            <p:cNvPr id="26" name="Picture 25" descr="A black and white sign with white text&#10;&#10;Description automatically generated with low confidence">
              <a:extLst>
                <a:ext uri="{FF2B5EF4-FFF2-40B4-BE49-F238E27FC236}">
                  <a16:creationId xmlns:a16="http://schemas.microsoft.com/office/drawing/2014/main" id="{BE3A317D-FD7A-317D-4BB1-82D6E1CEA1BB}"/>
                </a:ext>
              </a:extLst>
            </p:cNvPr>
            <p:cNvPicPr>
              <a:picLocks noChangeAspect="1"/>
            </p:cNvPicPr>
            <p:nvPr/>
          </p:nvPicPr>
          <p:blipFill>
            <a:blip r:embed="rId14"/>
            <a:stretch>
              <a:fillRect/>
            </a:stretch>
          </p:blipFill>
          <p:spPr>
            <a:xfrm>
              <a:off x="10489580" y="6340104"/>
              <a:ext cx="1702420" cy="390009"/>
            </a:xfrm>
            <a:prstGeom prst="rect">
              <a:avLst/>
            </a:prstGeom>
            <a:solidFill>
              <a:schemeClr val="tx1"/>
            </a:solidFill>
          </p:spPr>
        </p:pic>
        <p:pic>
          <p:nvPicPr>
            <p:cNvPr id="27" name="Picture 26">
              <a:extLst>
                <a:ext uri="{FF2B5EF4-FFF2-40B4-BE49-F238E27FC236}">
                  <a16:creationId xmlns:a16="http://schemas.microsoft.com/office/drawing/2014/main" id="{32BA0062-B932-E8E0-9337-5C11F77A8F98}"/>
                </a:ext>
              </a:extLst>
            </p:cNvPr>
            <p:cNvPicPr>
              <a:picLocks noChangeAspect="1"/>
            </p:cNvPicPr>
            <p:nvPr/>
          </p:nvPicPr>
          <p:blipFill>
            <a:blip r:embed="rId15"/>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2588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39E7-4585-5DFB-E859-535E140177E4}"/>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question type</a:t>
            </a:r>
            <a:endParaRPr lang="en-US" dirty="0"/>
          </a:p>
        </p:txBody>
      </p:sp>
      <p:sp>
        <p:nvSpPr>
          <p:cNvPr id="23" name="TextBox 22">
            <a:extLst>
              <a:ext uri="{FF2B5EF4-FFF2-40B4-BE49-F238E27FC236}">
                <a16:creationId xmlns:a16="http://schemas.microsoft.com/office/drawing/2014/main" id="{D3A40892-668A-C9BF-0F44-A6CBD3959FDE}"/>
              </a:ext>
            </a:extLst>
          </p:cNvPr>
          <p:cNvSpPr txBox="1"/>
          <p:nvPr/>
        </p:nvSpPr>
        <p:spPr>
          <a:xfrm>
            <a:off x="7704925" y="5630436"/>
            <a:ext cx="3124766" cy="369332"/>
          </a:xfrm>
          <a:prstGeom prst="rect">
            <a:avLst/>
          </a:prstGeom>
          <a:noFill/>
        </p:spPr>
        <p:txBody>
          <a:bodyPr wrap="none" rtlCol="0">
            <a:spAutoFit/>
          </a:bodyPr>
          <a:lstStyle/>
          <a:p>
            <a:r>
              <a:rPr lang="en-US" dirty="0" err="1"/>
              <a:t>ImageCLEF</a:t>
            </a:r>
            <a:r>
              <a:rPr lang="en-US" dirty="0"/>
              <a:t> VQA-MED examples</a:t>
            </a:r>
          </a:p>
        </p:txBody>
      </p:sp>
      <p:sp>
        <p:nvSpPr>
          <p:cNvPr id="20" name="Content Placeholder 2">
            <a:extLst>
              <a:ext uri="{FF2B5EF4-FFF2-40B4-BE49-F238E27FC236}">
                <a16:creationId xmlns:a16="http://schemas.microsoft.com/office/drawing/2014/main" id="{C4CE4E4F-B411-1C0F-DC7C-1F771017E8CF}"/>
              </a:ext>
            </a:extLst>
          </p:cNvPr>
          <p:cNvSpPr txBox="1">
            <a:spLocks/>
          </p:cNvSpPr>
          <p:nvPr/>
        </p:nvSpPr>
        <p:spPr>
          <a:xfrm>
            <a:off x="17932" y="835693"/>
            <a:ext cx="11881965" cy="28987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ImageCLEF</a:t>
            </a:r>
            <a:r>
              <a:rPr lang="en-US" dirty="0"/>
              <a:t> VQA-MED [2]</a:t>
            </a:r>
          </a:p>
          <a:p>
            <a:pPr lvl="1"/>
            <a:r>
              <a:rPr lang="en-US" dirty="0"/>
              <a:t>It covers a wide range of modalities and regions</a:t>
            </a:r>
          </a:p>
          <a:p>
            <a:pPr lvl="2"/>
            <a:r>
              <a:rPr lang="en-US" dirty="0">
                <a:solidFill>
                  <a:srgbClr val="FFC000"/>
                </a:solidFill>
              </a:rPr>
              <a:t>a universal VQA model is not a panacea</a:t>
            </a:r>
          </a:p>
          <a:p>
            <a:pPr lvl="1"/>
            <a:r>
              <a:rPr lang="en-US" dirty="0"/>
              <a:t>Limited question types</a:t>
            </a:r>
          </a:p>
          <a:p>
            <a:pPr lvl="2"/>
            <a:r>
              <a:rPr lang="en-US" dirty="0">
                <a:solidFill>
                  <a:schemeClr val="accent4"/>
                </a:solidFill>
              </a:rPr>
              <a:t>abnormality questions only</a:t>
            </a:r>
          </a:p>
          <a:p>
            <a:pPr lvl="2"/>
            <a:endParaRPr lang="en-US" dirty="0"/>
          </a:p>
        </p:txBody>
      </p:sp>
      <p:sp>
        <p:nvSpPr>
          <p:cNvPr id="25" name="TextBox 24">
            <a:extLst>
              <a:ext uri="{FF2B5EF4-FFF2-40B4-BE49-F238E27FC236}">
                <a16:creationId xmlns:a16="http://schemas.microsoft.com/office/drawing/2014/main" id="{5BC9329B-76A5-4D8F-BABA-3ECF45CA4329}"/>
              </a:ext>
            </a:extLst>
          </p:cNvPr>
          <p:cNvSpPr txBox="1"/>
          <p:nvPr/>
        </p:nvSpPr>
        <p:spPr>
          <a:xfrm>
            <a:off x="1023258" y="5598747"/>
            <a:ext cx="10624456" cy="646331"/>
          </a:xfrm>
          <a:prstGeom prst="rect">
            <a:avLst/>
          </a:prstGeom>
          <a:noFill/>
        </p:spPr>
        <p:txBody>
          <a:bodyPr wrap="square" rtlCol="0">
            <a:spAutoFit/>
          </a:bodyPr>
          <a:lstStyle/>
          <a:p>
            <a:r>
              <a:rPr lang="en-US" sz="1200" b="0" i="0" dirty="0">
                <a:solidFill>
                  <a:schemeClr val="bg1"/>
                </a:solidFill>
                <a:effectLst/>
                <a:latin typeface="Arial" panose="020B0604020202020204" pitchFamily="34" charset="0"/>
              </a:rPr>
              <a:t>[2] Ben Abacha, A., </a:t>
            </a:r>
            <a:r>
              <a:rPr lang="en-US" sz="1200" b="0" i="0" dirty="0" err="1">
                <a:solidFill>
                  <a:schemeClr val="bg1"/>
                </a:solidFill>
                <a:effectLst/>
                <a:latin typeface="Arial" panose="020B0604020202020204" pitchFamily="34" charset="0"/>
              </a:rPr>
              <a:t>Sarrouti</a:t>
            </a:r>
            <a:r>
              <a:rPr lang="en-US" sz="1200" b="0" i="0" dirty="0">
                <a:solidFill>
                  <a:schemeClr val="bg1"/>
                </a:solidFill>
                <a:effectLst/>
                <a:latin typeface="Arial" panose="020B0604020202020204" pitchFamily="34" charset="0"/>
              </a:rPr>
              <a:t>, M., </a:t>
            </a:r>
            <a:r>
              <a:rPr lang="en-US" sz="1200" b="0" i="0" dirty="0" err="1">
                <a:solidFill>
                  <a:schemeClr val="bg1"/>
                </a:solidFill>
                <a:effectLst/>
                <a:latin typeface="Arial" panose="020B0604020202020204" pitchFamily="34" charset="0"/>
              </a:rPr>
              <a:t>Demner-Fushman</a:t>
            </a:r>
            <a:r>
              <a:rPr lang="en-US" sz="1200" b="0" i="0" dirty="0">
                <a:solidFill>
                  <a:schemeClr val="bg1"/>
                </a:solidFill>
                <a:effectLst/>
                <a:latin typeface="Arial" panose="020B0604020202020204" pitchFamily="34" charset="0"/>
              </a:rPr>
              <a:t>, D., Hasan, S. A., &amp; Müller, H. (2021). Overview of the </a:t>
            </a:r>
            <a:r>
              <a:rPr lang="en-US" sz="1200" b="0" i="0" dirty="0" err="1">
                <a:solidFill>
                  <a:schemeClr val="bg1"/>
                </a:solidFill>
                <a:effectLst/>
                <a:latin typeface="Arial" panose="020B0604020202020204" pitchFamily="34" charset="0"/>
              </a:rPr>
              <a:t>vqa</a:t>
            </a:r>
            <a:r>
              <a:rPr lang="en-US" sz="1200" b="0" i="0" dirty="0">
                <a:solidFill>
                  <a:schemeClr val="bg1"/>
                </a:solidFill>
                <a:effectLst/>
                <a:latin typeface="Arial" panose="020B0604020202020204" pitchFamily="34" charset="0"/>
              </a:rPr>
              <a:t>-med task at </a:t>
            </a:r>
            <a:r>
              <a:rPr lang="en-US" sz="1200" b="0" i="0" dirty="0" err="1">
                <a:solidFill>
                  <a:schemeClr val="bg1"/>
                </a:solidFill>
                <a:effectLst/>
                <a:latin typeface="Arial" panose="020B0604020202020204" pitchFamily="34" charset="0"/>
              </a:rPr>
              <a:t>imageclef</a:t>
            </a:r>
            <a:r>
              <a:rPr lang="en-US" sz="1200" b="0" i="0" dirty="0">
                <a:solidFill>
                  <a:schemeClr val="bg1"/>
                </a:solidFill>
                <a:effectLst/>
                <a:latin typeface="Arial" panose="020B0604020202020204" pitchFamily="34" charset="0"/>
              </a:rPr>
              <a:t> 2021: Visual question answering and generation in the medical domain. In </a:t>
            </a:r>
            <a:r>
              <a:rPr lang="en-US" sz="1200" b="0" i="1" dirty="0">
                <a:solidFill>
                  <a:schemeClr val="bg1"/>
                </a:solidFill>
                <a:effectLst/>
                <a:latin typeface="Arial" panose="020B0604020202020204" pitchFamily="34" charset="0"/>
              </a:rPr>
              <a:t>Proceedings of the CLEF 2021 Conference and Labs of the Evaluation Forum-working notes</a:t>
            </a:r>
            <a:r>
              <a:rPr lang="en-US" sz="1200" b="0" i="0" dirty="0">
                <a:solidFill>
                  <a:schemeClr val="bg1"/>
                </a:solidFill>
                <a:effectLst/>
                <a:latin typeface="Arial" panose="020B0604020202020204" pitchFamily="34" charset="0"/>
              </a:rPr>
              <a:t>. 21-24 September 2021.</a:t>
            </a:r>
            <a:endParaRPr lang="en-US" sz="1200" dirty="0">
              <a:solidFill>
                <a:schemeClr val="bg1"/>
              </a:solidFill>
            </a:endParaRPr>
          </a:p>
        </p:txBody>
      </p:sp>
      <p:grpSp>
        <p:nvGrpSpPr>
          <p:cNvPr id="26" name="Group 25">
            <a:extLst>
              <a:ext uri="{FF2B5EF4-FFF2-40B4-BE49-F238E27FC236}">
                <a16:creationId xmlns:a16="http://schemas.microsoft.com/office/drawing/2014/main" id="{10B6F70A-F891-D18D-D006-5B377B0484DD}"/>
              </a:ext>
            </a:extLst>
          </p:cNvPr>
          <p:cNvGrpSpPr/>
          <p:nvPr/>
        </p:nvGrpSpPr>
        <p:grpSpPr>
          <a:xfrm>
            <a:off x="4286856" y="6280443"/>
            <a:ext cx="7905144" cy="436112"/>
            <a:chOff x="4286856" y="6317613"/>
            <a:chExt cx="7905144" cy="436112"/>
          </a:xfrm>
        </p:grpSpPr>
        <p:pic>
          <p:nvPicPr>
            <p:cNvPr id="27" name="Picture 26">
              <a:extLst>
                <a:ext uri="{FF2B5EF4-FFF2-40B4-BE49-F238E27FC236}">
                  <a16:creationId xmlns:a16="http://schemas.microsoft.com/office/drawing/2014/main" id="{69C5FBCA-9D1C-8B84-7A53-B4BDA52DE70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8" name="Picture 27" descr="Blue letters on a black background&#10;&#10;Description automatically generated with medium confidence">
              <a:extLst>
                <a:ext uri="{FF2B5EF4-FFF2-40B4-BE49-F238E27FC236}">
                  <a16:creationId xmlns:a16="http://schemas.microsoft.com/office/drawing/2014/main" id="{F98B9A2A-6B59-560F-C84C-5247876C8433}"/>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9" name="Picture 28" descr="A blue text on a black background&#10;&#10;Description automatically generated with medium confidence">
              <a:extLst>
                <a:ext uri="{FF2B5EF4-FFF2-40B4-BE49-F238E27FC236}">
                  <a16:creationId xmlns:a16="http://schemas.microsoft.com/office/drawing/2014/main" id="{676BA116-54CE-5CB5-D47E-06C39991A2D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30" name="Picture 29" descr="A black and white sign with white text&#10;&#10;Description automatically generated with low confidence">
              <a:extLst>
                <a:ext uri="{FF2B5EF4-FFF2-40B4-BE49-F238E27FC236}">
                  <a16:creationId xmlns:a16="http://schemas.microsoft.com/office/drawing/2014/main" id="{03C3FA25-56CE-1FAC-C5DA-024B09C922D9}"/>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31" name="Picture 30">
              <a:extLst>
                <a:ext uri="{FF2B5EF4-FFF2-40B4-BE49-F238E27FC236}">
                  <a16:creationId xmlns:a16="http://schemas.microsoft.com/office/drawing/2014/main" id="{CBE83DB9-5218-9EBA-D9CE-E41E34903DB6}"/>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3" name="TextBox 2">
            <a:extLst>
              <a:ext uri="{FF2B5EF4-FFF2-40B4-BE49-F238E27FC236}">
                <a16:creationId xmlns:a16="http://schemas.microsoft.com/office/drawing/2014/main" id="{0D06095F-2A1C-4AA6-A34F-1EE82F872585}"/>
              </a:ext>
            </a:extLst>
          </p:cNvPr>
          <p:cNvSpPr txBox="1"/>
          <p:nvPr/>
        </p:nvSpPr>
        <p:spPr>
          <a:xfrm>
            <a:off x="3171533" y="3720815"/>
            <a:ext cx="6349046" cy="461665"/>
          </a:xfrm>
          <a:prstGeom prst="rect">
            <a:avLst/>
          </a:prstGeom>
          <a:noFill/>
        </p:spPr>
        <p:txBody>
          <a:bodyPr wrap="none" rtlCol="0">
            <a:spAutoFit/>
          </a:bodyPr>
          <a:lstStyle/>
          <a:p>
            <a:r>
              <a:rPr lang="en-US" sz="2400" dirty="0">
                <a:solidFill>
                  <a:srgbClr val="FFC000"/>
                </a:solidFill>
              </a:rPr>
              <a:t>Q: what is the primary abnormality in this image?</a:t>
            </a:r>
          </a:p>
        </p:txBody>
      </p:sp>
      <p:sp>
        <p:nvSpPr>
          <p:cNvPr id="4" name="TextBox 3">
            <a:extLst>
              <a:ext uri="{FF2B5EF4-FFF2-40B4-BE49-F238E27FC236}">
                <a16:creationId xmlns:a16="http://schemas.microsoft.com/office/drawing/2014/main" id="{AF0F27C1-4A76-C7FA-0144-AC8611BD6682}"/>
              </a:ext>
            </a:extLst>
          </p:cNvPr>
          <p:cNvSpPr txBox="1"/>
          <p:nvPr/>
        </p:nvSpPr>
        <p:spPr>
          <a:xfrm>
            <a:off x="3171533" y="4182480"/>
            <a:ext cx="1822550" cy="461665"/>
          </a:xfrm>
          <a:prstGeom prst="rect">
            <a:avLst/>
          </a:prstGeom>
          <a:noFill/>
        </p:spPr>
        <p:txBody>
          <a:bodyPr wrap="none" rtlCol="0">
            <a:spAutoFit/>
          </a:bodyPr>
          <a:lstStyle/>
          <a:p>
            <a:r>
              <a:rPr lang="en-US" sz="2400" dirty="0">
                <a:solidFill>
                  <a:srgbClr val="FFC000"/>
                </a:solidFill>
              </a:rPr>
              <a:t>A: atelectasis</a:t>
            </a:r>
          </a:p>
        </p:txBody>
      </p:sp>
      <p:grpSp>
        <p:nvGrpSpPr>
          <p:cNvPr id="8" name="Group 7">
            <a:extLst>
              <a:ext uri="{FF2B5EF4-FFF2-40B4-BE49-F238E27FC236}">
                <a16:creationId xmlns:a16="http://schemas.microsoft.com/office/drawing/2014/main" id="{920AC466-AB6B-A090-E06C-79B498B95615}"/>
              </a:ext>
            </a:extLst>
          </p:cNvPr>
          <p:cNvGrpSpPr/>
          <p:nvPr/>
        </p:nvGrpSpPr>
        <p:grpSpPr>
          <a:xfrm>
            <a:off x="5342968" y="2863994"/>
            <a:ext cx="5393330" cy="461665"/>
            <a:chOff x="5196775" y="2444688"/>
            <a:chExt cx="5393330" cy="461665"/>
          </a:xfrm>
        </p:grpSpPr>
        <p:sp>
          <p:nvSpPr>
            <p:cNvPr id="6" name="Right Arrow 5">
              <a:extLst>
                <a:ext uri="{FF2B5EF4-FFF2-40B4-BE49-F238E27FC236}">
                  <a16:creationId xmlns:a16="http://schemas.microsoft.com/office/drawing/2014/main" id="{1DBDF4E9-C434-1F36-E354-B807BE68339B}"/>
                </a:ext>
              </a:extLst>
            </p:cNvPr>
            <p:cNvSpPr/>
            <p:nvPr/>
          </p:nvSpPr>
          <p:spPr>
            <a:xfrm>
              <a:off x="5196775" y="2565052"/>
              <a:ext cx="685453" cy="263769"/>
            </a:xfrm>
            <a:prstGeom prst="righ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33D6FD-8581-23DD-D05B-0920135B7884}"/>
                </a:ext>
              </a:extLst>
            </p:cNvPr>
            <p:cNvSpPr txBox="1"/>
            <p:nvPr/>
          </p:nvSpPr>
          <p:spPr>
            <a:xfrm>
              <a:off x="6061814" y="2444688"/>
              <a:ext cx="4528291" cy="461665"/>
            </a:xfrm>
            <a:prstGeom prst="rect">
              <a:avLst/>
            </a:prstGeom>
            <a:noFill/>
          </p:spPr>
          <p:txBody>
            <a:bodyPr wrap="none" rtlCol="0">
              <a:spAutoFit/>
            </a:bodyPr>
            <a:lstStyle/>
            <a:p>
              <a:r>
                <a:rPr lang="en-US" sz="2400" dirty="0">
                  <a:solidFill>
                    <a:srgbClr val="FFFF00"/>
                  </a:solidFill>
                </a:rPr>
                <a:t>Downgrades to a classification task</a:t>
              </a:r>
            </a:p>
          </p:txBody>
        </p:sp>
      </p:grpSp>
    </p:spTree>
    <p:extLst>
      <p:ext uri="{BB962C8B-B14F-4D97-AF65-F5344CB8AC3E}">
        <p14:creationId xmlns:p14="http://schemas.microsoft.com/office/powerpoint/2010/main" val="1727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Effect transition="in" filter="fade">
                                      <p:cBhvr>
                                        <p:cTn id="7" dur="500"/>
                                        <p:tgtEl>
                                          <p:spTgt spid="2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11" name="Group 10">
            <a:extLst>
              <a:ext uri="{FF2B5EF4-FFF2-40B4-BE49-F238E27FC236}">
                <a16:creationId xmlns:a16="http://schemas.microsoft.com/office/drawing/2014/main" id="{86B7E347-4A41-71AF-35A4-5CE49CBF8DBA}"/>
              </a:ext>
            </a:extLst>
          </p:cNvPr>
          <p:cNvGrpSpPr/>
          <p:nvPr/>
        </p:nvGrpSpPr>
        <p:grpSpPr>
          <a:xfrm>
            <a:off x="899843" y="1767185"/>
            <a:ext cx="4512230" cy="4214515"/>
            <a:chOff x="899843" y="1767185"/>
            <a:chExt cx="4512230" cy="4214515"/>
          </a:xfrm>
        </p:grpSpPr>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There is no consolidation or pneumothorax. There are persistent trace bilateral pleural effusions posteriorly.  Cardiac silhouette is top normal.  There is no pulmonary edema. Plate-like opacity at the left lung base suggests 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grpSp>
    </p:spTree>
    <p:extLst>
      <p:ext uri="{BB962C8B-B14F-4D97-AF65-F5344CB8AC3E}">
        <p14:creationId xmlns:p14="http://schemas.microsoft.com/office/powerpoint/2010/main" val="1892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There is </a:t>
            </a:r>
            <a:r>
              <a:rPr lang="en-US" sz="2400" dirty="0">
                <a:solidFill>
                  <a:srgbClr val="FFC000"/>
                </a:solidFill>
              </a:rPr>
              <a:t>no consolidation or pneumothorax.</a:t>
            </a:r>
            <a:r>
              <a:rPr lang="en-US" sz="2400" dirty="0"/>
              <a:t> There are persistent trace bilateral pleural effusions posteriorly.  Cardiac silhouette is top normal.  There is no pulmonary edema. Plate-like opacity at the left lung base suggests 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sp>
        <p:nvSpPr>
          <p:cNvPr id="9" name="TextBox 8">
            <a:extLst>
              <a:ext uri="{FF2B5EF4-FFF2-40B4-BE49-F238E27FC236}">
                <a16:creationId xmlns:a16="http://schemas.microsoft.com/office/drawing/2014/main" id="{A021B807-49E6-268A-D793-A9420171434F}"/>
              </a:ext>
            </a:extLst>
          </p:cNvPr>
          <p:cNvSpPr txBox="1"/>
          <p:nvPr/>
        </p:nvSpPr>
        <p:spPr>
          <a:xfrm>
            <a:off x="6321184" y="1528617"/>
            <a:ext cx="4778809" cy="1446550"/>
          </a:xfrm>
          <a:prstGeom prst="rect">
            <a:avLst/>
          </a:prstGeom>
          <a:noFill/>
        </p:spPr>
        <p:txBody>
          <a:bodyPr wrap="none" rtlCol="0">
            <a:spAutoFit/>
          </a:bodyPr>
          <a:lstStyle/>
          <a:p>
            <a:r>
              <a:rPr lang="en-US" sz="2200" dirty="0">
                <a:solidFill>
                  <a:srgbClr val="FFC000"/>
                </a:solidFill>
              </a:rPr>
              <a:t>Q: is there consolidation in this image?</a:t>
            </a:r>
          </a:p>
          <a:p>
            <a:r>
              <a:rPr lang="en-US" sz="2200" dirty="0">
                <a:solidFill>
                  <a:schemeClr val="bg1"/>
                </a:solidFill>
              </a:rPr>
              <a:t>A: no</a:t>
            </a:r>
          </a:p>
          <a:p>
            <a:r>
              <a:rPr lang="en-US" sz="2200" dirty="0">
                <a:solidFill>
                  <a:srgbClr val="FFC000"/>
                </a:solidFill>
              </a:rPr>
              <a:t>Q: is there pneumothorax in this image?</a:t>
            </a:r>
          </a:p>
          <a:p>
            <a:r>
              <a:rPr lang="en-US" sz="2200" dirty="0">
                <a:solidFill>
                  <a:schemeClr val="bg1"/>
                </a:solidFill>
              </a:rPr>
              <a:t>A: no</a:t>
            </a:r>
          </a:p>
        </p:txBody>
      </p:sp>
      <p:sp>
        <p:nvSpPr>
          <p:cNvPr id="4" name="Rectangle 3">
            <a:extLst>
              <a:ext uri="{FF2B5EF4-FFF2-40B4-BE49-F238E27FC236}">
                <a16:creationId xmlns:a16="http://schemas.microsoft.com/office/drawing/2014/main" id="{CE44E361-4DD9-551C-C5D8-59C91E083F1D}"/>
              </a:ext>
            </a:extLst>
          </p:cNvPr>
          <p:cNvSpPr/>
          <p:nvPr/>
        </p:nvSpPr>
        <p:spPr>
          <a:xfrm>
            <a:off x="1048955" y="3420716"/>
            <a:ext cx="4226778" cy="2145197"/>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2D8669-0D18-2156-1165-EA3022A7C532}"/>
              </a:ext>
            </a:extLst>
          </p:cNvPr>
          <p:cNvSpPr/>
          <p:nvPr/>
        </p:nvSpPr>
        <p:spPr>
          <a:xfrm>
            <a:off x="3028949" y="3058767"/>
            <a:ext cx="1694333" cy="361950"/>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AE74DCA-6968-787D-3375-045E3998C08D}"/>
              </a:ext>
            </a:extLst>
          </p:cNvPr>
          <p:cNvCxnSpPr/>
          <p:nvPr/>
        </p:nvCxnSpPr>
        <p:spPr>
          <a:xfrm flipV="1">
            <a:off x="4723282" y="1981200"/>
            <a:ext cx="1144118" cy="5524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6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There is no consolidation or pneumothorax. There are persistent trace </a:t>
            </a:r>
            <a:r>
              <a:rPr lang="en-US" sz="2400" dirty="0">
                <a:solidFill>
                  <a:srgbClr val="FFC000"/>
                </a:solidFill>
              </a:rPr>
              <a:t>bilateral pleural effusions</a:t>
            </a:r>
            <a:r>
              <a:rPr lang="en-US" sz="2400" dirty="0"/>
              <a:t> posteriorly.  Cardiac silhouette is top normal.  There is no pulmonary edema. Plate-like opacity at the left lung base suggests 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sp>
        <p:nvSpPr>
          <p:cNvPr id="9" name="TextBox 8">
            <a:extLst>
              <a:ext uri="{FF2B5EF4-FFF2-40B4-BE49-F238E27FC236}">
                <a16:creationId xmlns:a16="http://schemas.microsoft.com/office/drawing/2014/main" id="{A021B807-49E6-268A-D793-A9420171434F}"/>
              </a:ext>
            </a:extLst>
          </p:cNvPr>
          <p:cNvSpPr txBox="1"/>
          <p:nvPr/>
        </p:nvSpPr>
        <p:spPr>
          <a:xfrm>
            <a:off x="6321184" y="1528617"/>
            <a:ext cx="4778809" cy="2462213"/>
          </a:xfrm>
          <a:prstGeom prst="rect">
            <a:avLst/>
          </a:prstGeom>
          <a:noFill/>
        </p:spPr>
        <p:txBody>
          <a:bodyPr wrap="none" rtlCol="0">
            <a:spAutoFit/>
          </a:bodyPr>
          <a:lstStyle/>
          <a:p>
            <a:r>
              <a:rPr lang="en-US" sz="2200" dirty="0">
                <a:solidFill>
                  <a:srgbClr val="FFC000"/>
                </a:solidFill>
              </a:rPr>
              <a:t>Q: is there consolidation in this image?</a:t>
            </a:r>
          </a:p>
          <a:p>
            <a:r>
              <a:rPr lang="en-US" sz="2200" dirty="0">
                <a:solidFill>
                  <a:schemeClr val="bg1"/>
                </a:solidFill>
              </a:rPr>
              <a:t>A: no</a:t>
            </a:r>
          </a:p>
          <a:p>
            <a:r>
              <a:rPr lang="en-US" sz="2200" dirty="0">
                <a:solidFill>
                  <a:srgbClr val="FFC000"/>
                </a:solidFill>
              </a:rPr>
              <a:t>Q: is there pneumothorax in this image?</a:t>
            </a:r>
          </a:p>
          <a:p>
            <a:r>
              <a:rPr lang="en-US" sz="2200" dirty="0">
                <a:solidFill>
                  <a:schemeClr val="bg1"/>
                </a:solidFill>
              </a:rPr>
              <a:t>A: no</a:t>
            </a:r>
          </a:p>
          <a:p>
            <a:r>
              <a:rPr lang="en-US" sz="2200" dirty="0">
                <a:solidFill>
                  <a:srgbClr val="FFC000"/>
                </a:solidFill>
              </a:rPr>
              <a:t>Q: where is the pleural effusion?</a:t>
            </a:r>
          </a:p>
          <a:p>
            <a:r>
              <a:rPr lang="en-US" sz="2200" dirty="0">
                <a:solidFill>
                  <a:schemeClr val="bg1"/>
                </a:solidFill>
              </a:rPr>
              <a:t>A: bilateral</a:t>
            </a:r>
          </a:p>
          <a:p>
            <a:endParaRPr lang="en-US" sz="2200" dirty="0">
              <a:solidFill>
                <a:schemeClr val="bg1"/>
              </a:solidFill>
            </a:endParaRPr>
          </a:p>
        </p:txBody>
      </p:sp>
      <p:sp>
        <p:nvSpPr>
          <p:cNvPr id="4" name="Rectangle 3">
            <a:extLst>
              <a:ext uri="{FF2B5EF4-FFF2-40B4-BE49-F238E27FC236}">
                <a16:creationId xmlns:a16="http://schemas.microsoft.com/office/drawing/2014/main" id="{268D0CDA-4C0C-4B87-229A-EB70C5B869D3}"/>
              </a:ext>
            </a:extLst>
          </p:cNvPr>
          <p:cNvSpPr/>
          <p:nvPr/>
        </p:nvSpPr>
        <p:spPr>
          <a:xfrm>
            <a:off x="1048955" y="4157086"/>
            <a:ext cx="4226778" cy="1854635"/>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5B6E0B-3D2F-7C98-A6DD-03DBCA7B1F1A}"/>
              </a:ext>
            </a:extLst>
          </p:cNvPr>
          <p:cNvSpPr/>
          <p:nvPr/>
        </p:nvSpPr>
        <p:spPr>
          <a:xfrm>
            <a:off x="991805" y="2575937"/>
            <a:ext cx="4226778" cy="439137"/>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EBFBC1-5FA1-2120-76D6-79434162BF5E}"/>
              </a:ext>
            </a:extLst>
          </p:cNvPr>
          <p:cNvSpPr/>
          <p:nvPr/>
        </p:nvSpPr>
        <p:spPr>
          <a:xfrm>
            <a:off x="953705" y="3033426"/>
            <a:ext cx="2056195" cy="324548"/>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926B40-7A0D-98BF-1C6B-C1359F9FA6DB}"/>
              </a:ext>
            </a:extLst>
          </p:cNvPr>
          <p:cNvSpPr/>
          <p:nvPr/>
        </p:nvSpPr>
        <p:spPr>
          <a:xfrm>
            <a:off x="3752850" y="3730419"/>
            <a:ext cx="1009650" cy="334137"/>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D2E3CA8-A666-4175-3AC5-F8D49A0C94FA}"/>
              </a:ext>
            </a:extLst>
          </p:cNvPr>
          <p:cNvCxnSpPr>
            <a:cxnSpLocks/>
          </p:cNvCxnSpPr>
          <p:nvPr/>
        </p:nvCxnSpPr>
        <p:spPr>
          <a:xfrm flipV="1">
            <a:off x="5177066" y="3191718"/>
            <a:ext cx="947434" cy="25002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39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There is no consolidation or pneumothorax. There are persistent trace bilateral pleural effusions posteriorly.  Cardiac silhouette is top </a:t>
            </a:r>
            <a:r>
              <a:rPr lang="en-US" sz="2400" dirty="0">
                <a:solidFill>
                  <a:srgbClr val="FFC000"/>
                </a:solidFill>
              </a:rPr>
              <a:t>normal</a:t>
            </a:r>
            <a:r>
              <a:rPr lang="en-US" sz="2400" dirty="0"/>
              <a:t>.  There is no pulmonary edema. Plate-like opacity at the left lung base suggests 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sp>
        <p:nvSpPr>
          <p:cNvPr id="9" name="TextBox 8">
            <a:extLst>
              <a:ext uri="{FF2B5EF4-FFF2-40B4-BE49-F238E27FC236}">
                <a16:creationId xmlns:a16="http://schemas.microsoft.com/office/drawing/2014/main" id="{A021B807-49E6-268A-D793-A9420171434F}"/>
              </a:ext>
            </a:extLst>
          </p:cNvPr>
          <p:cNvSpPr txBox="1"/>
          <p:nvPr/>
        </p:nvSpPr>
        <p:spPr>
          <a:xfrm>
            <a:off x="6321184" y="1528617"/>
            <a:ext cx="4778809" cy="2800767"/>
          </a:xfrm>
          <a:prstGeom prst="rect">
            <a:avLst/>
          </a:prstGeom>
          <a:noFill/>
        </p:spPr>
        <p:txBody>
          <a:bodyPr wrap="none" rtlCol="0">
            <a:spAutoFit/>
          </a:bodyPr>
          <a:lstStyle/>
          <a:p>
            <a:r>
              <a:rPr lang="en-US" sz="2200" dirty="0">
                <a:solidFill>
                  <a:srgbClr val="FFC000"/>
                </a:solidFill>
              </a:rPr>
              <a:t>Q: is there consolidation in this image?</a:t>
            </a:r>
          </a:p>
          <a:p>
            <a:r>
              <a:rPr lang="en-US" sz="2200" dirty="0">
                <a:solidFill>
                  <a:schemeClr val="bg1"/>
                </a:solidFill>
              </a:rPr>
              <a:t>A: no</a:t>
            </a:r>
          </a:p>
          <a:p>
            <a:r>
              <a:rPr lang="en-US" sz="2200" dirty="0">
                <a:solidFill>
                  <a:srgbClr val="FFC000"/>
                </a:solidFill>
              </a:rPr>
              <a:t>Q: is there pneumothorax in this image?</a:t>
            </a:r>
          </a:p>
          <a:p>
            <a:r>
              <a:rPr lang="en-US" sz="2200" dirty="0">
                <a:solidFill>
                  <a:schemeClr val="bg1"/>
                </a:solidFill>
              </a:rPr>
              <a:t>A: no</a:t>
            </a:r>
          </a:p>
          <a:p>
            <a:r>
              <a:rPr lang="en-US" sz="2200" dirty="0">
                <a:solidFill>
                  <a:srgbClr val="FFC000"/>
                </a:solidFill>
              </a:rPr>
              <a:t>Q: where is the pleural effusion?</a:t>
            </a:r>
          </a:p>
          <a:p>
            <a:r>
              <a:rPr lang="en-US" sz="2200" dirty="0">
                <a:solidFill>
                  <a:schemeClr val="bg1"/>
                </a:solidFill>
              </a:rPr>
              <a:t>A: bilateral</a:t>
            </a:r>
          </a:p>
          <a:p>
            <a:r>
              <a:rPr lang="en-US" sz="2200" dirty="0">
                <a:solidFill>
                  <a:srgbClr val="FFC000"/>
                </a:solidFill>
              </a:rPr>
              <a:t>Q:</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there</a:t>
            </a:r>
            <a:r>
              <a:rPr lang="zh-CN" altLang="en-US" sz="2200" dirty="0">
                <a:solidFill>
                  <a:srgbClr val="FFC000"/>
                </a:solidFill>
              </a:rPr>
              <a:t> </a:t>
            </a:r>
            <a:r>
              <a:rPr lang="en-US" altLang="zh-CN" sz="2200" dirty="0">
                <a:solidFill>
                  <a:srgbClr val="FFC000"/>
                </a:solidFill>
              </a:rPr>
              <a:t>cardiomegaly?</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no</a:t>
            </a:r>
          </a:p>
        </p:txBody>
      </p:sp>
      <p:sp>
        <p:nvSpPr>
          <p:cNvPr id="4" name="Rectangle 3">
            <a:extLst>
              <a:ext uri="{FF2B5EF4-FFF2-40B4-BE49-F238E27FC236}">
                <a16:creationId xmlns:a16="http://schemas.microsoft.com/office/drawing/2014/main" id="{DA2BC751-1A31-94CD-6608-FF86D09977BA}"/>
              </a:ext>
            </a:extLst>
          </p:cNvPr>
          <p:cNvSpPr/>
          <p:nvPr/>
        </p:nvSpPr>
        <p:spPr>
          <a:xfrm>
            <a:off x="1048955" y="4537205"/>
            <a:ext cx="4226778" cy="1178370"/>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11A9468-706F-1D91-F72A-7564EC692B58}"/>
              </a:ext>
            </a:extLst>
          </p:cNvPr>
          <p:cNvSpPr/>
          <p:nvPr/>
        </p:nvSpPr>
        <p:spPr>
          <a:xfrm>
            <a:off x="1010855" y="2474609"/>
            <a:ext cx="4226778" cy="1233216"/>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367A19-BFA2-D1A3-E386-C383F74AF1FA}"/>
              </a:ext>
            </a:extLst>
          </p:cNvPr>
          <p:cNvSpPr/>
          <p:nvPr/>
        </p:nvSpPr>
        <p:spPr>
          <a:xfrm>
            <a:off x="1010855" y="3712859"/>
            <a:ext cx="2665795" cy="442787"/>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C8AB23-D877-89E9-E807-C10968565E97}"/>
              </a:ext>
            </a:extLst>
          </p:cNvPr>
          <p:cNvSpPr/>
          <p:nvPr/>
        </p:nvSpPr>
        <p:spPr>
          <a:xfrm>
            <a:off x="4194928" y="4086869"/>
            <a:ext cx="1120022" cy="378773"/>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AA4DDF9-6731-4ABF-1755-528591D25EFF}"/>
              </a:ext>
            </a:extLst>
          </p:cNvPr>
          <p:cNvCxnSpPr>
            <a:cxnSpLocks/>
          </p:cNvCxnSpPr>
          <p:nvPr/>
        </p:nvCxnSpPr>
        <p:spPr>
          <a:xfrm>
            <a:off x="5205886" y="3788778"/>
            <a:ext cx="85836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3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animEffect transition="in" filter="fade">
                                      <p:cBhvr>
                                        <p:cTn id="10" dur="500"/>
                                        <p:tgtEl>
                                          <p:spTgt spid="9">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There is no consolidation or pneumothorax. There are persistent trace bilateral pleural effusions posteriorly.  Cardiac silhouette is top normal.  There is </a:t>
            </a:r>
            <a:r>
              <a:rPr lang="en-US" sz="2400" dirty="0">
                <a:solidFill>
                  <a:srgbClr val="FFC000"/>
                </a:solidFill>
              </a:rPr>
              <a:t>no pulmonary edema. </a:t>
            </a:r>
            <a:r>
              <a:rPr lang="en-US" sz="2400" dirty="0"/>
              <a:t>Plate-like opacity at the left lung base suggests 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sp>
        <p:nvSpPr>
          <p:cNvPr id="9" name="TextBox 8">
            <a:extLst>
              <a:ext uri="{FF2B5EF4-FFF2-40B4-BE49-F238E27FC236}">
                <a16:creationId xmlns:a16="http://schemas.microsoft.com/office/drawing/2014/main" id="{A021B807-49E6-268A-D793-A9420171434F}"/>
              </a:ext>
            </a:extLst>
          </p:cNvPr>
          <p:cNvSpPr txBox="1"/>
          <p:nvPr/>
        </p:nvSpPr>
        <p:spPr>
          <a:xfrm>
            <a:off x="6321184" y="1528617"/>
            <a:ext cx="4778809" cy="3477875"/>
          </a:xfrm>
          <a:prstGeom prst="rect">
            <a:avLst/>
          </a:prstGeom>
          <a:noFill/>
        </p:spPr>
        <p:txBody>
          <a:bodyPr wrap="none" rtlCol="0">
            <a:spAutoFit/>
          </a:bodyPr>
          <a:lstStyle/>
          <a:p>
            <a:r>
              <a:rPr lang="en-US" sz="2200" dirty="0">
                <a:solidFill>
                  <a:srgbClr val="FFC000"/>
                </a:solidFill>
              </a:rPr>
              <a:t>Q: is there consolidation in this image?</a:t>
            </a:r>
          </a:p>
          <a:p>
            <a:r>
              <a:rPr lang="en-US" sz="2200" dirty="0">
                <a:solidFill>
                  <a:schemeClr val="bg1"/>
                </a:solidFill>
              </a:rPr>
              <a:t>A: no</a:t>
            </a:r>
          </a:p>
          <a:p>
            <a:r>
              <a:rPr lang="en-US" sz="2200" dirty="0">
                <a:solidFill>
                  <a:srgbClr val="FFC000"/>
                </a:solidFill>
              </a:rPr>
              <a:t>Q: is there pneumothorax in this image?</a:t>
            </a:r>
          </a:p>
          <a:p>
            <a:r>
              <a:rPr lang="en-US" sz="2200" dirty="0">
                <a:solidFill>
                  <a:schemeClr val="bg1"/>
                </a:solidFill>
              </a:rPr>
              <a:t>A: no</a:t>
            </a:r>
          </a:p>
          <a:p>
            <a:r>
              <a:rPr lang="en-US" sz="2200" dirty="0">
                <a:solidFill>
                  <a:srgbClr val="FFC000"/>
                </a:solidFill>
              </a:rPr>
              <a:t>Q: where is the pleural effusion?</a:t>
            </a:r>
          </a:p>
          <a:p>
            <a:r>
              <a:rPr lang="en-US" sz="2200" dirty="0">
                <a:solidFill>
                  <a:schemeClr val="bg1"/>
                </a:solidFill>
              </a:rPr>
              <a:t>A: bilateral</a:t>
            </a:r>
          </a:p>
          <a:p>
            <a:r>
              <a:rPr lang="en-US" sz="2200" dirty="0">
                <a:solidFill>
                  <a:srgbClr val="FFC000"/>
                </a:solidFill>
              </a:rPr>
              <a:t>Q:</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there</a:t>
            </a:r>
            <a:r>
              <a:rPr lang="zh-CN" altLang="en-US" sz="2200" dirty="0">
                <a:solidFill>
                  <a:srgbClr val="FFC000"/>
                </a:solidFill>
              </a:rPr>
              <a:t> </a:t>
            </a:r>
            <a:r>
              <a:rPr lang="en-US" altLang="zh-CN" sz="2200" dirty="0">
                <a:solidFill>
                  <a:srgbClr val="FFC000"/>
                </a:solidFill>
              </a:rPr>
              <a:t>cardiomegaly?</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no</a:t>
            </a:r>
          </a:p>
          <a:p>
            <a:r>
              <a:rPr lang="en-US" altLang="zh-CN" sz="2200" dirty="0">
                <a:solidFill>
                  <a:srgbClr val="FFC000"/>
                </a:solidFill>
              </a:rPr>
              <a:t>Q:</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there</a:t>
            </a:r>
            <a:r>
              <a:rPr lang="zh-CN" altLang="en-US" sz="2200" dirty="0">
                <a:solidFill>
                  <a:srgbClr val="FFC000"/>
                </a:solidFill>
              </a:rPr>
              <a:t> </a:t>
            </a:r>
            <a:r>
              <a:rPr lang="en-US" altLang="zh-CN" sz="2200" dirty="0">
                <a:solidFill>
                  <a:srgbClr val="FFC000"/>
                </a:solidFill>
              </a:rPr>
              <a:t>pulmonary</a:t>
            </a:r>
            <a:r>
              <a:rPr lang="zh-CN" altLang="en-US" sz="2200" dirty="0">
                <a:solidFill>
                  <a:srgbClr val="FFC000"/>
                </a:solidFill>
              </a:rPr>
              <a:t> </a:t>
            </a:r>
            <a:r>
              <a:rPr lang="en-US" altLang="zh-CN" sz="2200" dirty="0">
                <a:solidFill>
                  <a:srgbClr val="FFC000"/>
                </a:solidFill>
              </a:rPr>
              <a:t>edema?</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no</a:t>
            </a:r>
          </a:p>
        </p:txBody>
      </p:sp>
      <p:sp>
        <p:nvSpPr>
          <p:cNvPr id="4" name="Rectangle 3">
            <a:extLst>
              <a:ext uri="{FF2B5EF4-FFF2-40B4-BE49-F238E27FC236}">
                <a16:creationId xmlns:a16="http://schemas.microsoft.com/office/drawing/2014/main" id="{10AA2A64-187E-CF58-49D0-277EBC6CEE28}"/>
              </a:ext>
            </a:extLst>
          </p:cNvPr>
          <p:cNvSpPr/>
          <p:nvPr/>
        </p:nvSpPr>
        <p:spPr>
          <a:xfrm>
            <a:off x="1010855" y="2329134"/>
            <a:ext cx="4226778" cy="1765787"/>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6182F4E-FE7E-82DD-178B-22086D247F55}"/>
              </a:ext>
            </a:extLst>
          </p:cNvPr>
          <p:cNvSpPr/>
          <p:nvPr/>
        </p:nvSpPr>
        <p:spPr>
          <a:xfrm>
            <a:off x="971099" y="4890053"/>
            <a:ext cx="4226778" cy="735496"/>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260244-ED2F-882D-46A1-8E6B9EDE866F}"/>
              </a:ext>
            </a:extLst>
          </p:cNvPr>
          <p:cNvSpPr/>
          <p:nvPr/>
        </p:nvSpPr>
        <p:spPr>
          <a:xfrm>
            <a:off x="1070490" y="4134679"/>
            <a:ext cx="3044310" cy="399223"/>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530C4B-5553-0DDB-5E9C-F431B6EEB47B}"/>
              </a:ext>
            </a:extLst>
          </p:cNvPr>
          <p:cNvSpPr/>
          <p:nvPr/>
        </p:nvSpPr>
        <p:spPr>
          <a:xfrm>
            <a:off x="3836504" y="4533902"/>
            <a:ext cx="1192696" cy="238539"/>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7F2C566-9E19-D883-83CA-DB94048ECBC9}"/>
              </a:ext>
            </a:extLst>
          </p:cNvPr>
          <p:cNvCxnSpPr>
            <a:cxnSpLocks/>
          </p:cNvCxnSpPr>
          <p:nvPr/>
        </p:nvCxnSpPr>
        <p:spPr>
          <a:xfrm>
            <a:off x="5304232" y="4334290"/>
            <a:ext cx="820268" cy="1272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01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fade">
                                      <p:cBhvr>
                                        <p:cTn id="10" dur="500"/>
                                        <p:tgtEl>
                                          <p:spTgt spid="9">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fade">
                                      <p:cBhvr>
                                        <p:cTn id="1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4"/>
            <a:ext cx="10972800" cy="596348"/>
          </a:xfrm>
        </p:spPr>
        <p:txBody>
          <a:bodyPr>
            <a:normAutofit fontScale="92500"/>
          </a:bodyPr>
          <a:lstStyle/>
          <a:p>
            <a:r>
              <a:rPr lang="en-US" dirty="0"/>
              <a:t>Decomposed reasoning into specific question-answer pairs</a:t>
            </a:r>
          </a:p>
        </p:txBody>
      </p:sp>
      <p:grpSp>
        <p:nvGrpSpPr>
          <p:cNvPr id="17" name="Group 16">
            <a:extLst>
              <a:ext uri="{FF2B5EF4-FFF2-40B4-BE49-F238E27FC236}">
                <a16:creationId xmlns:a16="http://schemas.microsoft.com/office/drawing/2014/main" id="{370CE24B-46EA-1DCF-293D-6874B05E7B15}"/>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B3CA8BE8-81B0-EBC7-D17A-5364903CFDB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C7C1C857-A1B7-676B-22E0-3B1FC2E95C6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B9AE13F6-BF73-73C5-2137-F28511128FE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9D4A6C1-E836-8D08-E6F8-17FD94E7E17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15914745-1087-1605-2F13-D53BEB759FAE}"/>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7" name="Rounded Rectangle 6">
            <a:extLst>
              <a:ext uri="{FF2B5EF4-FFF2-40B4-BE49-F238E27FC236}">
                <a16:creationId xmlns:a16="http://schemas.microsoft.com/office/drawing/2014/main" id="{73A60986-4AA9-C12F-96CF-996B98CF4493}"/>
              </a:ext>
            </a:extLst>
          </p:cNvPr>
          <p:cNvSpPr/>
          <p:nvPr/>
        </p:nvSpPr>
        <p:spPr>
          <a:xfrm>
            <a:off x="899843" y="2228850"/>
            <a:ext cx="4512230" cy="3752850"/>
          </a:xfrm>
          <a:prstGeom prst="roundRect">
            <a:avLst>
              <a:gd name="adj" fmla="val 8038"/>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There is no consolidation or pneumothorax. There are persistent trace bilateral pleural effusions posteriorly.  Cardiac silhouette is top normal.  There is no pulmonary edema. </a:t>
            </a:r>
            <a:r>
              <a:rPr lang="en-US" sz="2400" dirty="0">
                <a:solidFill>
                  <a:srgbClr val="FFC000"/>
                </a:solidFill>
              </a:rPr>
              <a:t>Plate-like opacity</a:t>
            </a:r>
            <a:r>
              <a:rPr lang="en-US" sz="2400" dirty="0"/>
              <a:t> at the left lung base suggests </a:t>
            </a:r>
            <a:r>
              <a:rPr lang="en-US" sz="2400" dirty="0">
                <a:solidFill>
                  <a:srgbClr val="FFC000"/>
                </a:solidFill>
              </a:rPr>
              <a:t>mild atelectasis.</a:t>
            </a:r>
          </a:p>
        </p:txBody>
      </p:sp>
      <p:sp>
        <p:nvSpPr>
          <p:cNvPr id="8" name="TextBox 7">
            <a:extLst>
              <a:ext uri="{FF2B5EF4-FFF2-40B4-BE49-F238E27FC236}">
                <a16:creationId xmlns:a16="http://schemas.microsoft.com/office/drawing/2014/main" id="{E9A3BED0-599F-84C1-DBBB-89C208204737}"/>
              </a:ext>
            </a:extLst>
          </p:cNvPr>
          <p:cNvSpPr txBox="1"/>
          <p:nvPr/>
        </p:nvSpPr>
        <p:spPr>
          <a:xfrm>
            <a:off x="1808954" y="1767185"/>
            <a:ext cx="2694007" cy="461665"/>
          </a:xfrm>
          <a:prstGeom prst="rect">
            <a:avLst/>
          </a:prstGeom>
          <a:noFill/>
        </p:spPr>
        <p:txBody>
          <a:bodyPr wrap="none" rtlCol="0">
            <a:spAutoFit/>
          </a:bodyPr>
          <a:lstStyle/>
          <a:p>
            <a:r>
              <a:rPr lang="en-US" sz="2400" dirty="0">
                <a:solidFill>
                  <a:schemeClr val="bg1"/>
                </a:solidFill>
              </a:rPr>
              <a:t>Ground truth report</a:t>
            </a:r>
          </a:p>
        </p:txBody>
      </p:sp>
      <p:sp>
        <p:nvSpPr>
          <p:cNvPr id="9" name="TextBox 8">
            <a:extLst>
              <a:ext uri="{FF2B5EF4-FFF2-40B4-BE49-F238E27FC236}">
                <a16:creationId xmlns:a16="http://schemas.microsoft.com/office/drawing/2014/main" id="{A021B807-49E6-268A-D793-A9420171434F}"/>
              </a:ext>
            </a:extLst>
          </p:cNvPr>
          <p:cNvSpPr txBox="1"/>
          <p:nvPr/>
        </p:nvSpPr>
        <p:spPr>
          <a:xfrm>
            <a:off x="6321184" y="1528617"/>
            <a:ext cx="4778809" cy="4832092"/>
          </a:xfrm>
          <a:prstGeom prst="rect">
            <a:avLst/>
          </a:prstGeom>
          <a:noFill/>
        </p:spPr>
        <p:txBody>
          <a:bodyPr wrap="none" rtlCol="0">
            <a:spAutoFit/>
          </a:bodyPr>
          <a:lstStyle/>
          <a:p>
            <a:r>
              <a:rPr lang="en-US" sz="2200" dirty="0">
                <a:solidFill>
                  <a:srgbClr val="FFC000"/>
                </a:solidFill>
              </a:rPr>
              <a:t>Q: is there consolidation in this image?</a:t>
            </a:r>
          </a:p>
          <a:p>
            <a:r>
              <a:rPr lang="en-US" sz="2200" dirty="0">
                <a:solidFill>
                  <a:schemeClr val="bg1"/>
                </a:solidFill>
              </a:rPr>
              <a:t>A: no</a:t>
            </a:r>
          </a:p>
          <a:p>
            <a:r>
              <a:rPr lang="en-US" sz="2200" dirty="0">
                <a:solidFill>
                  <a:srgbClr val="FFC000"/>
                </a:solidFill>
              </a:rPr>
              <a:t>Q: is there pneumothorax in this image?</a:t>
            </a:r>
          </a:p>
          <a:p>
            <a:r>
              <a:rPr lang="en-US" sz="2200" dirty="0">
                <a:solidFill>
                  <a:schemeClr val="bg1"/>
                </a:solidFill>
              </a:rPr>
              <a:t>A: no</a:t>
            </a:r>
          </a:p>
          <a:p>
            <a:r>
              <a:rPr lang="en-US" sz="2200" dirty="0">
                <a:solidFill>
                  <a:srgbClr val="FFC000"/>
                </a:solidFill>
              </a:rPr>
              <a:t>Q: where is the pleural effusion?</a:t>
            </a:r>
          </a:p>
          <a:p>
            <a:r>
              <a:rPr lang="en-US" sz="2200" dirty="0">
                <a:solidFill>
                  <a:schemeClr val="bg1"/>
                </a:solidFill>
              </a:rPr>
              <a:t>A: bilateral</a:t>
            </a:r>
          </a:p>
          <a:p>
            <a:r>
              <a:rPr lang="en-US" sz="2200" dirty="0">
                <a:solidFill>
                  <a:srgbClr val="FFC000"/>
                </a:solidFill>
              </a:rPr>
              <a:t>Q:</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there</a:t>
            </a:r>
            <a:r>
              <a:rPr lang="zh-CN" altLang="en-US" sz="2200" dirty="0">
                <a:solidFill>
                  <a:srgbClr val="FFC000"/>
                </a:solidFill>
              </a:rPr>
              <a:t> </a:t>
            </a:r>
            <a:r>
              <a:rPr lang="en-US" altLang="zh-CN" sz="2200" dirty="0">
                <a:solidFill>
                  <a:srgbClr val="FFC000"/>
                </a:solidFill>
              </a:rPr>
              <a:t>cardiomegaly?</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no</a:t>
            </a:r>
          </a:p>
          <a:p>
            <a:r>
              <a:rPr lang="en-US" altLang="zh-CN" sz="2200" dirty="0">
                <a:solidFill>
                  <a:srgbClr val="FFC000"/>
                </a:solidFill>
              </a:rPr>
              <a:t>Q:</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there</a:t>
            </a:r>
            <a:r>
              <a:rPr lang="zh-CN" altLang="en-US" sz="2200" dirty="0">
                <a:solidFill>
                  <a:srgbClr val="FFC000"/>
                </a:solidFill>
              </a:rPr>
              <a:t> </a:t>
            </a:r>
            <a:r>
              <a:rPr lang="en-US" altLang="zh-CN" sz="2200" dirty="0">
                <a:solidFill>
                  <a:srgbClr val="FFC000"/>
                </a:solidFill>
              </a:rPr>
              <a:t>pulmonary</a:t>
            </a:r>
            <a:r>
              <a:rPr lang="zh-CN" altLang="en-US" sz="2200" dirty="0">
                <a:solidFill>
                  <a:srgbClr val="FFC000"/>
                </a:solidFill>
              </a:rPr>
              <a:t> </a:t>
            </a:r>
            <a:r>
              <a:rPr lang="en-US" altLang="zh-CN" sz="2200" dirty="0">
                <a:solidFill>
                  <a:srgbClr val="FFC000"/>
                </a:solidFill>
              </a:rPr>
              <a:t>edema?</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no</a:t>
            </a:r>
          </a:p>
          <a:p>
            <a:r>
              <a:rPr lang="en-US" altLang="zh-CN" sz="2200" dirty="0">
                <a:solidFill>
                  <a:srgbClr val="FFC000"/>
                </a:solidFill>
              </a:rPr>
              <a:t>Q:</a:t>
            </a:r>
            <a:r>
              <a:rPr lang="zh-CN" altLang="en-US" sz="2200" dirty="0">
                <a:solidFill>
                  <a:srgbClr val="FFC000"/>
                </a:solidFill>
              </a:rPr>
              <a:t> </a:t>
            </a:r>
            <a:r>
              <a:rPr lang="en-US" altLang="zh-CN" sz="2200" dirty="0">
                <a:solidFill>
                  <a:srgbClr val="FFC000"/>
                </a:solidFill>
              </a:rPr>
              <a:t>what</a:t>
            </a:r>
            <a:r>
              <a:rPr lang="zh-CN" altLang="en-US" sz="2200" dirty="0">
                <a:solidFill>
                  <a:srgbClr val="FFC000"/>
                </a:solidFill>
              </a:rPr>
              <a:t> </a:t>
            </a:r>
            <a:r>
              <a:rPr lang="en-US" altLang="zh-CN" sz="2200" dirty="0">
                <a:solidFill>
                  <a:srgbClr val="FFC000"/>
                </a:solidFill>
              </a:rPr>
              <a:t>type</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a:t>
            </a:r>
            <a:r>
              <a:rPr lang="zh-CN" altLang="en-US" sz="2200" dirty="0">
                <a:solidFill>
                  <a:srgbClr val="FFC000"/>
                </a:solidFill>
              </a:rPr>
              <a:t> </a:t>
            </a:r>
            <a:r>
              <a:rPr lang="en-US" altLang="zh-CN" sz="2200" dirty="0">
                <a:solidFill>
                  <a:srgbClr val="FFC000"/>
                </a:solidFill>
              </a:rPr>
              <a:t>opacity?</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plate-like</a:t>
            </a:r>
          </a:p>
          <a:p>
            <a:r>
              <a:rPr lang="en-US" altLang="zh-CN" sz="2200" dirty="0">
                <a:solidFill>
                  <a:srgbClr val="FFC000"/>
                </a:solidFill>
              </a:rPr>
              <a:t>Q:</a:t>
            </a:r>
            <a:r>
              <a:rPr lang="zh-CN" altLang="en-US" sz="2200" dirty="0">
                <a:solidFill>
                  <a:srgbClr val="FFC000"/>
                </a:solidFill>
              </a:rPr>
              <a:t> </a:t>
            </a:r>
            <a:r>
              <a:rPr lang="en-US" altLang="zh-CN" sz="2200" dirty="0">
                <a:solidFill>
                  <a:srgbClr val="FFC000"/>
                </a:solidFill>
              </a:rPr>
              <a:t>what</a:t>
            </a:r>
            <a:r>
              <a:rPr lang="zh-CN" altLang="en-US" sz="2200" dirty="0">
                <a:solidFill>
                  <a:srgbClr val="FFC000"/>
                </a:solidFill>
              </a:rPr>
              <a:t> </a:t>
            </a:r>
            <a:r>
              <a:rPr lang="en-US" altLang="zh-CN" sz="2200" dirty="0">
                <a:solidFill>
                  <a:srgbClr val="FFC000"/>
                </a:solidFill>
              </a:rPr>
              <a:t>level</a:t>
            </a:r>
            <a:r>
              <a:rPr lang="zh-CN" altLang="en-US" sz="2200" dirty="0">
                <a:solidFill>
                  <a:srgbClr val="FFC000"/>
                </a:solidFill>
              </a:rPr>
              <a:t> </a:t>
            </a:r>
            <a:r>
              <a:rPr lang="en-US" altLang="zh-CN" sz="2200" dirty="0">
                <a:solidFill>
                  <a:srgbClr val="FFC000"/>
                </a:solidFill>
              </a:rPr>
              <a:t>is</a:t>
            </a:r>
            <a:r>
              <a:rPr lang="zh-CN" altLang="en-US" sz="2200" dirty="0">
                <a:solidFill>
                  <a:srgbClr val="FFC000"/>
                </a:solidFill>
              </a:rPr>
              <a:t> </a:t>
            </a:r>
            <a:r>
              <a:rPr lang="en-US" altLang="zh-CN" sz="2200" dirty="0">
                <a:solidFill>
                  <a:srgbClr val="FFC000"/>
                </a:solidFill>
              </a:rPr>
              <a:t>the</a:t>
            </a:r>
            <a:r>
              <a:rPr lang="zh-CN" altLang="en-US" sz="2200" dirty="0">
                <a:solidFill>
                  <a:srgbClr val="FFC000"/>
                </a:solidFill>
              </a:rPr>
              <a:t> </a:t>
            </a:r>
            <a:r>
              <a:rPr lang="en-US" altLang="zh-CN" sz="2200" dirty="0">
                <a:solidFill>
                  <a:srgbClr val="FFC000"/>
                </a:solidFill>
              </a:rPr>
              <a:t>atelectasis?</a:t>
            </a:r>
          </a:p>
          <a:p>
            <a:r>
              <a:rPr lang="en-US" altLang="zh-CN" sz="2200" dirty="0">
                <a:solidFill>
                  <a:schemeClr val="bg1"/>
                </a:solidFill>
              </a:rPr>
              <a:t>A:</a:t>
            </a:r>
            <a:r>
              <a:rPr lang="zh-CN" altLang="en-US" sz="2200" dirty="0">
                <a:solidFill>
                  <a:schemeClr val="bg1"/>
                </a:solidFill>
              </a:rPr>
              <a:t> </a:t>
            </a:r>
            <a:r>
              <a:rPr lang="en-US" altLang="zh-CN" sz="2200" dirty="0">
                <a:solidFill>
                  <a:schemeClr val="bg1"/>
                </a:solidFill>
              </a:rPr>
              <a:t>mild</a:t>
            </a:r>
            <a:endParaRPr lang="en-US" sz="2200" dirty="0">
              <a:solidFill>
                <a:schemeClr val="bg1"/>
              </a:solidFill>
            </a:endParaRPr>
          </a:p>
        </p:txBody>
      </p:sp>
      <p:sp>
        <p:nvSpPr>
          <p:cNvPr id="4" name="Rectangle 3">
            <a:extLst>
              <a:ext uri="{FF2B5EF4-FFF2-40B4-BE49-F238E27FC236}">
                <a16:creationId xmlns:a16="http://schemas.microsoft.com/office/drawing/2014/main" id="{80C38C49-3D12-722A-9725-0D465ABDDA83}"/>
              </a:ext>
            </a:extLst>
          </p:cNvPr>
          <p:cNvSpPr/>
          <p:nvPr/>
        </p:nvSpPr>
        <p:spPr>
          <a:xfrm>
            <a:off x="1002399" y="2584985"/>
            <a:ext cx="4226778" cy="1808112"/>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BE2FC6-A6F0-79EA-2A02-4DCFDFB5C6F7}"/>
              </a:ext>
            </a:extLst>
          </p:cNvPr>
          <p:cNvSpPr/>
          <p:nvPr/>
        </p:nvSpPr>
        <p:spPr>
          <a:xfrm>
            <a:off x="982521" y="4393096"/>
            <a:ext cx="2814227" cy="417443"/>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971640A-388D-AA5D-D88F-815E9764B914}"/>
              </a:ext>
            </a:extLst>
          </p:cNvPr>
          <p:cNvCxnSpPr>
            <a:cxnSpLocks/>
          </p:cNvCxnSpPr>
          <p:nvPr/>
        </p:nvCxnSpPr>
        <p:spPr>
          <a:xfrm>
            <a:off x="5137808" y="4749232"/>
            <a:ext cx="926445" cy="26383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6AFA5C2-E977-80F1-8440-60AE3B5363A6}"/>
              </a:ext>
            </a:extLst>
          </p:cNvPr>
          <p:cNvCxnSpPr>
            <a:cxnSpLocks/>
          </p:cNvCxnSpPr>
          <p:nvPr/>
        </p:nvCxnSpPr>
        <p:spPr>
          <a:xfrm>
            <a:off x="4502961" y="5474730"/>
            <a:ext cx="1613538" cy="28745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54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0" end="10"/>
                                            </p:txEl>
                                          </p:spTgt>
                                        </p:tgtEl>
                                        <p:attrNameLst>
                                          <p:attrName>style.visibility</p:attrName>
                                        </p:attrNameLst>
                                      </p:cBhvr>
                                      <p:to>
                                        <p:strVal val="visible"/>
                                      </p:to>
                                    </p:set>
                                    <p:animEffect transition="in" filter="fade">
                                      <p:cBhvr>
                                        <p:cTn id="10" dur="500"/>
                                        <p:tgtEl>
                                          <p:spTgt spid="9">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11" end="11"/>
                                            </p:txEl>
                                          </p:spTgt>
                                        </p:tgtEl>
                                        <p:attrNameLst>
                                          <p:attrName>style.visibility</p:attrName>
                                        </p:attrNameLst>
                                      </p:cBhvr>
                                      <p:to>
                                        <p:strVal val="visible"/>
                                      </p:to>
                                    </p:set>
                                    <p:animEffect transition="in" filter="fade">
                                      <p:cBhvr>
                                        <p:cTn id="13" dur="500"/>
                                        <p:tgtEl>
                                          <p:spTgt spid="9">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animEffect transition="in" filter="fade">
                                      <p:cBhvr>
                                        <p:cTn id="25" dur="500"/>
                                        <p:tgtEl>
                                          <p:spTgt spid="9">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13" end="13"/>
                                            </p:txEl>
                                          </p:spTgt>
                                        </p:tgtEl>
                                        <p:attrNameLst>
                                          <p:attrName>style.visibility</p:attrName>
                                        </p:attrNameLst>
                                      </p:cBhvr>
                                      <p:to>
                                        <p:strVal val="visible"/>
                                      </p:to>
                                    </p:set>
                                    <p:animEffect transition="in" filter="fade">
                                      <p:cBhvr>
                                        <p:cTn id="28"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2AAE-9C3C-B41C-D458-4D28D2F7BE28}"/>
              </a:ext>
            </a:extLst>
          </p:cNvPr>
          <p:cNvSpPr>
            <a:spLocks noGrp="1"/>
          </p:cNvSpPr>
          <p:nvPr>
            <p:ph type="title"/>
          </p:nvPr>
        </p:nvSpPr>
        <p:spPr/>
        <p:txBody>
          <a:bodyPr/>
          <a:lstStyle/>
          <a:p>
            <a:r>
              <a:rPr lang="en-US" dirty="0"/>
              <a:t>Motivation</a:t>
            </a:r>
          </a:p>
        </p:txBody>
      </p:sp>
      <p:sp>
        <p:nvSpPr>
          <p:cNvPr id="5" name="Content Placeholder 2">
            <a:extLst>
              <a:ext uri="{FF2B5EF4-FFF2-40B4-BE49-F238E27FC236}">
                <a16:creationId xmlns:a16="http://schemas.microsoft.com/office/drawing/2014/main" id="{5F8F974E-B8B8-59BE-B2F0-CFFB0853E944}"/>
              </a:ext>
            </a:extLst>
          </p:cNvPr>
          <p:cNvSpPr>
            <a:spLocks noGrp="1"/>
          </p:cNvSpPr>
          <p:nvPr>
            <p:ph idx="1"/>
          </p:nvPr>
        </p:nvSpPr>
        <p:spPr>
          <a:xfrm>
            <a:off x="609600" y="2743201"/>
            <a:ext cx="10972800" cy="2795296"/>
          </a:xfrm>
        </p:spPr>
        <p:txBody>
          <a:bodyPr>
            <a:normAutofit/>
          </a:bodyPr>
          <a:lstStyle/>
          <a:p>
            <a:pPr marL="0" indent="0" algn="ctr">
              <a:buNone/>
            </a:pPr>
            <a:r>
              <a:rPr lang="en-US" sz="4800" dirty="0"/>
              <a:t>Existing Medical Vison-Language Tasks</a:t>
            </a:r>
          </a:p>
          <a:p>
            <a:pPr lvl="1"/>
            <a:endParaRPr lang="en-US" sz="2000" dirty="0"/>
          </a:p>
        </p:txBody>
      </p:sp>
      <p:sp>
        <p:nvSpPr>
          <p:cNvPr id="15" name="Rectangle 14">
            <a:extLst>
              <a:ext uri="{FF2B5EF4-FFF2-40B4-BE49-F238E27FC236}">
                <a16:creationId xmlns:a16="http://schemas.microsoft.com/office/drawing/2014/main" id="{9BFB97E8-B8A6-36CD-A951-761CA0AAAE2C}"/>
              </a:ext>
            </a:extLst>
          </p:cNvPr>
          <p:cNvSpPr/>
          <p:nvPr/>
        </p:nvSpPr>
        <p:spPr>
          <a:xfrm>
            <a:off x="9488774" y="6213230"/>
            <a:ext cx="2703226" cy="6397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CD62424-A6CF-7D1E-E6E4-05DE7636537C}"/>
              </a:ext>
            </a:extLst>
          </p:cNvPr>
          <p:cNvGrpSpPr/>
          <p:nvPr/>
        </p:nvGrpSpPr>
        <p:grpSpPr>
          <a:xfrm>
            <a:off x="4286856" y="6280443"/>
            <a:ext cx="7905144" cy="436112"/>
            <a:chOff x="4286856" y="6317613"/>
            <a:chExt cx="7905144" cy="436112"/>
          </a:xfrm>
        </p:grpSpPr>
        <p:pic>
          <p:nvPicPr>
            <p:cNvPr id="13" name="Picture 12">
              <a:extLst>
                <a:ext uri="{FF2B5EF4-FFF2-40B4-BE49-F238E27FC236}">
                  <a16:creationId xmlns:a16="http://schemas.microsoft.com/office/drawing/2014/main" id="{2D1B3A1E-732C-1EE8-4973-4190AD6AF69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7" name="Picture 16" descr="Blue letters on a black background&#10;&#10;Description automatically generated with medium confidence">
              <a:extLst>
                <a:ext uri="{FF2B5EF4-FFF2-40B4-BE49-F238E27FC236}">
                  <a16:creationId xmlns:a16="http://schemas.microsoft.com/office/drawing/2014/main" id="{17F7A83B-DACF-6265-23D8-ADD01D813E61}"/>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8" name="Picture 17" descr="A blue text on a black background&#10;&#10;Description automatically generated with medium confidence">
              <a:extLst>
                <a:ext uri="{FF2B5EF4-FFF2-40B4-BE49-F238E27FC236}">
                  <a16:creationId xmlns:a16="http://schemas.microsoft.com/office/drawing/2014/main" id="{2A234395-8908-1588-3743-F7DFF9C8C323}"/>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9" name="Picture 18" descr="A black and white sign with white text&#10;&#10;Description automatically generated with low confidence">
              <a:extLst>
                <a:ext uri="{FF2B5EF4-FFF2-40B4-BE49-F238E27FC236}">
                  <a16:creationId xmlns:a16="http://schemas.microsoft.com/office/drawing/2014/main" id="{017895DC-E9D0-DB8F-F40C-E6C699043DEF}"/>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0" name="Picture 19">
              <a:extLst>
                <a:ext uri="{FF2B5EF4-FFF2-40B4-BE49-F238E27FC236}">
                  <a16:creationId xmlns:a16="http://schemas.microsoft.com/office/drawing/2014/main" id="{71F167C9-79EB-71D5-FCF6-3C1A0BFC2F74}"/>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22925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F331-7CB8-0384-C061-BA0C22E6AFF0}"/>
              </a:ext>
            </a:extLst>
          </p:cNvPr>
          <p:cNvSpPr>
            <a:spLocks noGrp="1"/>
          </p:cNvSpPr>
          <p:nvPr>
            <p:ph type="title"/>
          </p:nvPr>
        </p:nvSpPr>
        <p:spPr/>
        <p:txBody>
          <a:bodyPr/>
          <a:lstStyle/>
          <a:p>
            <a:r>
              <a:rPr lang="en-US" dirty="0"/>
              <a:t>MIMIC-Diff-VQA dataset</a:t>
            </a:r>
          </a:p>
        </p:txBody>
      </p:sp>
      <p:sp>
        <p:nvSpPr>
          <p:cNvPr id="3" name="Content Placeholder 2">
            <a:extLst>
              <a:ext uri="{FF2B5EF4-FFF2-40B4-BE49-F238E27FC236}">
                <a16:creationId xmlns:a16="http://schemas.microsoft.com/office/drawing/2014/main" id="{36686601-3D29-F708-A82D-7627C2D89522}"/>
              </a:ext>
            </a:extLst>
          </p:cNvPr>
          <p:cNvSpPr txBox="1">
            <a:spLocks/>
          </p:cNvSpPr>
          <p:nvPr/>
        </p:nvSpPr>
        <p:spPr>
          <a:xfrm>
            <a:off x="566371" y="1012533"/>
            <a:ext cx="10957972" cy="678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 total of </a:t>
            </a:r>
            <a:r>
              <a:rPr lang="en-US" dirty="0">
                <a:solidFill>
                  <a:srgbClr val="FFC000"/>
                </a:solidFill>
              </a:rPr>
              <a:t>700,703</a:t>
            </a:r>
            <a:r>
              <a:rPr lang="en-US" dirty="0">
                <a:solidFill>
                  <a:schemeClr val="bg1"/>
                </a:solidFill>
              </a:rPr>
              <a:t> questions were collected from </a:t>
            </a:r>
            <a:r>
              <a:rPr lang="en-US" dirty="0">
                <a:solidFill>
                  <a:srgbClr val="FFC000"/>
                </a:solidFill>
              </a:rPr>
              <a:t>164,324</a:t>
            </a:r>
            <a:r>
              <a:rPr lang="en-US" dirty="0">
                <a:solidFill>
                  <a:schemeClr val="bg1"/>
                </a:solidFill>
              </a:rPr>
              <a:t> image pairs</a:t>
            </a:r>
          </a:p>
        </p:txBody>
      </p:sp>
      <p:grpSp>
        <p:nvGrpSpPr>
          <p:cNvPr id="7" name="Group 6">
            <a:extLst>
              <a:ext uri="{FF2B5EF4-FFF2-40B4-BE49-F238E27FC236}">
                <a16:creationId xmlns:a16="http://schemas.microsoft.com/office/drawing/2014/main" id="{4436F809-57BF-8DC4-4CFE-962FB702EDD0}"/>
              </a:ext>
            </a:extLst>
          </p:cNvPr>
          <p:cNvGrpSpPr/>
          <p:nvPr/>
        </p:nvGrpSpPr>
        <p:grpSpPr>
          <a:xfrm>
            <a:off x="4286856" y="6280443"/>
            <a:ext cx="7905144" cy="436112"/>
            <a:chOff x="4286856" y="6317613"/>
            <a:chExt cx="7905144" cy="436112"/>
          </a:xfrm>
        </p:grpSpPr>
        <p:pic>
          <p:nvPicPr>
            <p:cNvPr id="13" name="Picture 12">
              <a:extLst>
                <a:ext uri="{FF2B5EF4-FFF2-40B4-BE49-F238E27FC236}">
                  <a16:creationId xmlns:a16="http://schemas.microsoft.com/office/drawing/2014/main" id="{81796B83-ED12-763B-8F22-201AA0BC70F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4" name="Picture 13" descr="Blue letters on a black background&#10;&#10;Description automatically generated with medium confidence">
              <a:extLst>
                <a:ext uri="{FF2B5EF4-FFF2-40B4-BE49-F238E27FC236}">
                  <a16:creationId xmlns:a16="http://schemas.microsoft.com/office/drawing/2014/main" id="{1B4A4B3E-BFAB-BF1C-2A3A-E1EB57213CC0}"/>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E0C57995-E429-BAC8-289E-91A0F89BF40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6" name="Picture 15" descr="A black and white sign with white text&#10;&#10;Description automatically generated with low confidence">
              <a:extLst>
                <a:ext uri="{FF2B5EF4-FFF2-40B4-BE49-F238E27FC236}">
                  <a16:creationId xmlns:a16="http://schemas.microsoft.com/office/drawing/2014/main" id="{FF9A376D-927A-7F80-E99D-DEC9576F71E7}"/>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7" name="Picture 16">
              <a:extLst>
                <a:ext uri="{FF2B5EF4-FFF2-40B4-BE49-F238E27FC236}">
                  <a16:creationId xmlns:a16="http://schemas.microsoft.com/office/drawing/2014/main" id="{BD363932-C838-7CB4-9553-ED40D4552667}"/>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31504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F331-7CB8-0384-C061-BA0C22E6AFF0}"/>
              </a:ext>
            </a:extLst>
          </p:cNvPr>
          <p:cNvSpPr>
            <a:spLocks noGrp="1"/>
          </p:cNvSpPr>
          <p:nvPr>
            <p:ph type="title"/>
          </p:nvPr>
        </p:nvSpPr>
        <p:spPr/>
        <p:txBody>
          <a:bodyPr/>
          <a:lstStyle/>
          <a:p>
            <a:r>
              <a:rPr lang="en-US" dirty="0"/>
              <a:t>MIMIC-Diff-VQA dataset</a:t>
            </a:r>
          </a:p>
        </p:txBody>
      </p:sp>
      <p:sp>
        <p:nvSpPr>
          <p:cNvPr id="3" name="Content Placeholder 2">
            <a:extLst>
              <a:ext uri="{FF2B5EF4-FFF2-40B4-BE49-F238E27FC236}">
                <a16:creationId xmlns:a16="http://schemas.microsoft.com/office/drawing/2014/main" id="{36686601-3D29-F708-A82D-7627C2D89522}"/>
              </a:ext>
            </a:extLst>
          </p:cNvPr>
          <p:cNvSpPr txBox="1">
            <a:spLocks/>
          </p:cNvSpPr>
          <p:nvPr/>
        </p:nvSpPr>
        <p:spPr>
          <a:xfrm>
            <a:off x="566371" y="1012533"/>
            <a:ext cx="10957972" cy="678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 total of </a:t>
            </a:r>
            <a:r>
              <a:rPr lang="en-US" dirty="0">
                <a:solidFill>
                  <a:srgbClr val="FFC000"/>
                </a:solidFill>
              </a:rPr>
              <a:t>700,703</a:t>
            </a:r>
            <a:r>
              <a:rPr lang="en-US" dirty="0">
                <a:solidFill>
                  <a:schemeClr val="bg1"/>
                </a:solidFill>
              </a:rPr>
              <a:t> questions were collected from </a:t>
            </a:r>
            <a:r>
              <a:rPr lang="en-US" dirty="0">
                <a:solidFill>
                  <a:srgbClr val="FFC000"/>
                </a:solidFill>
              </a:rPr>
              <a:t>164,324</a:t>
            </a:r>
            <a:r>
              <a:rPr lang="en-US" dirty="0">
                <a:solidFill>
                  <a:schemeClr val="bg1"/>
                </a:solidFill>
              </a:rPr>
              <a:t> image pairs</a:t>
            </a:r>
          </a:p>
        </p:txBody>
      </p:sp>
      <p:graphicFrame>
        <p:nvGraphicFramePr>
          <p:cNvPr id="12" name="Chart 11">
            <a:extLst>
              <a:ext uri="{FF2B5EF4-FFF2-40B4-BE49-F238E27FC236}">
                <a16:creationId xmlns:a16="http://schemas.microsoft.com/office/drawing/2014/main" id="{47C649F6-98E3-761A-0C76-500FAF26A24F}"/>
              </a:ext>
            </a:extLst>
          </p:cNvPr>
          <p:cNvGraphicFramePr/>
          <p:nvPr>
            <p:extLst>
              <p:ext uri="{D42A27DB-BD31-4B8C-83A1-F6EECF244321}">
                <p14:modId xmlns:p14="http://schemas.microsoft.com/office/powerpoint/2010/main" val="2641466503"/>
              </p:ext>
            </p:extLst>
          </p:nvPr>
        </p:nvGraphicFramePr>
        <p:xfrm>
          <a:off x="667657" y="1480770"/>
          <a:ext cx="10957972" cy="473245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21EEB1B5-C2CA-BFE0-D3F2-12EC95DF0B61}"/>
              </a:ext>
            </a:extLst>
          </p:cNvPr>
          <p:cNvGrpSpPr/>
          <p:nvPr/>
        </p:nvGrpSpPr>
        <p:grpSpPr>
          <a:xfrm>
            <a:off x="4286856" y="6280443"/>
            <a:ext cx="7905144" cy="436112"/>
            <a:chOff x="4286856" y="6317613"/>
            <a:chExt cx="7905144" cy="436112"/>
          </a:xfrm>
        </p:grpSpPr>
        <p:pic>
          <p:nvPicPr>
            <p:cNvPr id="14" name="Picture 13">
              <a:extLst>
                <a:ext uri="{FF2B5EF4-FFF2-40B4-BE49-F238E27FC236}">
                  <a16:creationId xmlns:a16="http://schemas.microsoft.com/office/drawing/2014/main" id="{41C5B92B-AA26-90D3-0A79-D4E8EA2B66C7}"/>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15" name="Picture 14" descr="Blue letters on a black background&#10;&#10;Description automatically generated with medium confidence">
              <a:extLst>
                <a:ext uri="{FF2B5EF4-FFF2-40B4-BE49-F238E27FC236}">
                  <a16:creationId xmlns:a16="http://schemas.microsoft.com/office/drawing/2014/main" id="{00DA5739-DDCA-D357-D566-B3095F902AA3}"/>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16" name="Picture 15" descr="A blue text on a black background&#10;&#10;Description automatically generated with medium confidence">
              <a:extLst>
                <a:ext uri="{FF2B5EF4-FFF2-40B4-BE49-F238E27FC236}">
                  <a16:creationId xmlns:a16="http://schemas.microsoft.com/office/drawing/2014/main" id="{D1223C61-C81A-EEDB-40A8-8EFF988DD3DA}"/>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17" name="Picture 16" descr="A black and white sign with white text&#10;&#10;Description automatically generated with low confidence">
              <a:extLst>
                <a:ext uri="{FF2B5EF4-FFF2-40B4-BE49-F238E27FC236}">
                  <a16:creationId xmlns:a16="http://schemas.microsoft.com/office/drawing/2014/main" id="{6CFBABFB-434F-C050-015C-754317F8AD54}"/>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18" name="Picture 17">
              <a:extLst>
                <a:ext uri="{FF2B5EF4-FFF2-40B4-BE49-F238E27FC236}">
                  <a16:creationId xmlns:a16="http://schemas.microsoft.com/office/drawing/2014/main" id="{292C4C82-412E-5EE4-7859-4FE9B93D268B}"/>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135413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2">
            <a:extLst>
              <a:ext uri="{FF2B5EF4-FFF2-40B4-BE49-F238E27FC236}">
                <a16:creationId xmlns:a16="http://schemas.microsoft.com/office/drawing/2014/main" id="{D622450C-D769-6E2F-37D6-1C272D4F1105}"/>
              </a:ext>
            </a:extLst>
          </p:cNvPr>
          <p:cNvGraphicFramePr>
            <a:graphicFrameLocks noGrp="1"/>
          </p:cNvGraphicFramePr>
          <p:nvPr>
            <p:extLst>
              <p:ext uri="{D42A27DB-BD31-4B8C-83A1-F6EECF244321}">
                <p14:modId xmlns:p14="http://schemas.microsoft.com/office/powerpoint/2010/main" val="968811853"/>
              </p:ext>
            </p:extLst>
          </p:nvPr>
        </p:nvGraphicFramePr>
        <p:xfrm>
          <a:off x="1177925" y="2186858"/>
          <a:ext cx="9836150" cy="3758992"/>
        </p:xfrm>
        <a:graphic>
          <a:graphicData uri="http://schemas.openxmlformats.org/drawingml/2006/table">
            <a:tbl>
              <a:tblPr firstRow="1" bandRow="1">
                <a:tableStyleId>{073A0DAA-6AF3-43AB-8588-CEC1D06C72B9}</a:tableStyleId>
              </a:tblPr>
              <a:tblGrid>
                <a:gridCol w="2428307">
                  <a:extLst>
                    <a:ext uri="{9D8B030D-6E8A-4147-A177-3AD203B41FA5}">
                      <a16:colId xmlns:a16="http://schemas.microsoft.com/office/drawing/2014/main" val="542552529"/>
                    </a:ext>
                  </a:extLst>
                </a:gridCol>
                <a:gridCol w="7407843">
                  <a:extLst>
                    <a:ext uri="{9D8B030D-6E8A-4147-A177-3AD203B41FA5}">
                      <a16:colId xmlns:a16="http://schemas.microsoft.com/office/drawing/2014/main" val="529149103"/>
                    </a:ext>
                  </a:extLst>
                </a:gridCol>
              </a:tblGrid>
              <a:tr h="469874">
                <a:tc>
                  <a:txBody>
                    <a:bodyPr/>
                    <a:lstStyle/>
                    <a:p>
                      <a:r>
                        <a:rPr lang="en-US" sz="2400" dirty="0">
                          <a:solidFill>
                            <a:srgbClr val="FFC000"/>
                          </a:solidFill>
                        </a:rPr>
                        <a:t>Question type</a:t>
                      </a:r>
                    </a:p>
                  </a:txBody>
                  <a:tcPr>
                    <a:solidFill>
                      <a:schemeClr val="tx1"/>
                    </a:solidFill>
                  </a:tcPr>
                </a:tc>
                <a:tc>
                  <a:txBody>
                    <a:bodyPr/>
                    <a:lstStyle/>
                    <a:p>
                      <a:r>
                        <a:rPr lang="en-US" sz="2400" dirty="0">
                          <a:solidFill>
                            <a:srgbClr val="FFC000"/>
                          </a:solidFill>
                        </a:rPr>
                        <a:t>Example </a:t>
                      </a:r>
                    </a:p>
                  </a:txBody>
                  <a:tcPr>
                    <a:solidFill>
                      <a:schemeClr val="tx1"/>
                    </a:solidFill>
                  </a:tcPr>
                </a:tc>
                <a:extLst>
                  <a:ext uri="{0D108BD9-81ED-4DB2-BD59-A6C34878D82A}">
                    <a16:rowId xmlns:a16="http://schemas.microsoft.com/office/drawing/2014/main" val="1312282442"/>
                  </a:ext>
                </a:extLst>
              </a:tr>
              <a:tr h="469874">
                <a:tc>
                  <a:txBody>
                    <a:bodyPr/>
                    <a:lstStyle/>
                    <a:p>
                      <a:r>
                        <a:rPr lang="en-US" sz="2400" dirty="0">
                          <a:solidFill>
                            <a:schemeClr val="bg1"/>
                          </a:solidFill>
                        </a:rPr>
                        <a:t>Abnormality</a:t>
                      </a:r>
                    </a:p>
                  </a:txBody>
                  <a:tcPr>
                    <a:solidFill>
                      <a:schemeClr val="tx1"/>
                    </a:solidFill>
                  </a:tcPr>
                </a:tc>
                <a:tc>
                  <a:txBody>
                    <a:bodyPr/>
                    <a:lstStyle/>
                    <a:p>
                      <a:r>
                        <a:rPr lang="en-US" sz="2400" dirty="0">
                          <a:solidFill>
                            <a:schemeClr val="bg1"/>
                          </a:solidFill>
                        </a:rPr>
                        <a:t>What abnormalities are seen in this image?</a:t>
                      </a:r>
                    </a:p>
                  </a:txBody>
                  <a:tcPr>
                    <a:solidFill>
                      <a:schemeClr val="tx1"/>
                    </a:solidFill>
                  </a:tcPr>
                </a:tc>
                <a:extLst>
                  <a:ext uri="{0D108BD9-81ED-4DB2-BD59-A6C34878D82A}">
                    <a16:rowId xmlns:a16="http://schemas.microsoft.com/office/drawing/2014/main" val="3444458190"/>
                  </a:ext>
                </a:extLst>
              </a:tr>
              <a:tr h="469874">
                <a:tc>
                  <a:txBody>
                    <a:bodyPr/>
                    <a:lstStyle/>
                    <a:p>
                      <a:r>
                        <a:rPr lang="en-US" sz="2400" dirty="0">
                          <a:solidFill>
                            <a:schemeClr val="bg1"/>
                          </a:solidFill>
                        </a:rPr>
                        <a:t>Presence</a:t>
                      </a:r>
                    </a:p>
                  </a:txBody>
                  <a:tcPr>
                    <a:solidFill>
                      <a:schemeClr val="tx1"/>
                    </a:solidFill>
                  </a:tcPr>
                </a:tc>
                <a:tc>
                  <a:txBody>
                    <a:bodyPr/>
                    <a:lstStyle/>
                    <a:p>
                      <a:r>
                        <a:rPr lang="en-US" sz="2400" dirty="0">
                          <a:solidFill>
                            <a:schemeClr val="bg1"/>
                          </a:solidFill>
                        </a:rPr>
                        <a:t>Is there evidence of [abnormality] in this image?</a:t>
                      </a:r>
                    </a:p>
                  </a:txBody>
                  <a:tcPr>
                    <a:solidFill>
                      <a:schemeClr val="tx1"/>
                    </a:solidFill>
                  </a:tcPr>
                </a:tc>
                <a:extLst>
                  <a:ext uri="{0D108BD9-81ED-4DB2-BD59-A6C34878D82A}">
                    <a16:rowId xmlns:a16="http://schemas.microsoft.com/office/drawing/2014/main" val="3184291473"/>
                  </a:ext>
                </a:extLst>
              </a:tr>
              <a:tr h="469874">
                <a:tc>
                  <a:txBody>
                    <a:bodyPr/>
                    <a:lstStyle/>
                    <a:p>
                      <a:r>
                        <a:rPr lang="en-US" sz="2400" dirty="0">
                          <a:solidFill>
                            <a:schemeClr val="bg1"/>
                          </a:solidFill>
                        </a:rPr>
                        <a:t>View</a:t>
                      </a:r>
                    </a:p>
                  </a:txBody>
                  <a:tcPr>
                    <a:solidFill>
                      <a:schemeClr val="tx1"/>
                    </a:solidFill>
                  </a:tcPr>
                </a:tc>
                <a:tc>
                  <a:txBody>
                    <a:bodyPr/>
                    <a:lstStyle/>
                    <a:p>
                      <a:r>
                        <a:rPr lang="en-US" sz="2400" dirty="0">
                          <a:solidFill>
                            <a:schemeClr val="bg1"/>
                          </a:solidFill>
                        </a:rPr>
                        <a:t>Which view is this image taken?</a:t>
                      </a:r>
                    </a:p>
                  </a:txBody>
                  <a:tcPr>
                    <a:solidFill>
                      <a:schemeClr val="tx1"/>
                    </a:solidFill>
                  </a:tcPr>
                </a:tc>
                <a:extLst>
                  <a:ext uri="{0D108BD9-81ED-4DB2-BD59-A6C34878D82A}">
                    <a16:rowId xmlns:a16="http://schemas.microsoft.com/office/drawing/2014/main" val="680259885"/>
                  </a:ext>
                </a:extLst>
              </a:tr>
              <a:tr h="469874">
                <a:tc>
                  <a:txBody>
                    <a:bodyPr/>
                    <a:lstStyle/>
                    <a:p>
                      <a:r>
                        <a:rPr lang="en-US" sz="2400" dirty="0">
                          <a:solidFill>
                            <a:schemeClr val="bg1"/>
                          </a:solidFill>
                        </a:rPr>
                        <a:t>Location</a:t>
                      </a:r>
                    </a:p>
                  </a:txBody>
                  <a:tcPr>
                    <a:solidFill>
                      <a:schemeClr val="tx1"/>
                    </a:solidFill>
                  </a:tcPr>
                </a:tc>
                <a:tc>
                  <a:txBody>
                    <a:bodyPr/>
                    <a:lstStyle/>
                    <a:p>
                      <a:r>
                        <a:rPr lang="en-US" sz="2400" dirty="0">
                          <a:solidFill>
                            <a:schemeClr val="bg1"/>
                          </a:solidFill>
                        </a:rPr>
                        <a:t>Where in the image is the [abnormality] located?</a:t>
                      </a:r>
                    </a:p>
                  </a:txBody>
                  <a:tcPr>
                    <a:solidFill>
                      <a:schemeClr val="tx1"/>
                    </a:solidFill>
                  </a:tcPr>
                </a:tc>
                <a:extLst>
                  <a:ext uri="{0D108BD9-81ED-4DB2-BD59-A6C34878D82A}">
                    <a16:rowId xmlns:a16="http://schemas.microsoft.com/office/drawing/2014/main" val="3172807723"/>
                  </a:ext>
                </a:extLst>
              </a:tr>
              <a:tr h="469874">
                <a:tc>
                  <a:txBody>
                    <a:bodyPr/>
                    <a:lstStyle/>
                    <a:p>
                      <a:r>
                        <a:rPr lang="en-US" sz="2400" dirty="0">
                          <a:solidFill>
                            <a:schemeClr val="bg1"/>
                          </a:solidFill>
                        </a:rPr>
                        <a:t>Level</a:t>
                      </a:r>
                    </a:p>
                  </a:txBody>
                  <a:tcPr>
                    <a:solidFill>
                      <a:schemeClr val="tx1"/>
                    </a:solidFill>
                  </a:tcPr>
                </a:tc>
                <a:tc>
                  <a:txBody>
                    <a:bodyPr/>
                    <a:lstStyle/>
                    <a:p>
                      <a:r>
                        <a:rPr lang="en-US" sz="2400" dirty="0">
                          <a:solidFill>
                            <a:schemeClr val="bg1"/>
                          </a:solidFill>
                        </a:rPr>
                        <a:t>What level is the [abnormality]?</a:t>
                      </a:r>
                    </a:p>
                  </a:txBody>
                  <a:tcPr>
                    <a:solidFill>
                      <a:schemeClr val="tx1"/>
                    </a:solidFill>
                  </a:tcPr>
                </a:tc>
                <a:extLst>
                  <a:ext uri="{0D108BD9-81ED-4DB2-BD59-A6C34878D82A}">
                    <a16:rowId xmlns:a16="http://schemas.microsoft.com/office/drawing/2014/main" val="1358734132"/>
                  </a:ext>
                </a:extLst>
              </a:tr>
              <a:tr h="469874">
                <a:tc>
                  <a:txBody>
                    <a:bodyPr/>
                    <a:lstStyle/>
                    <a:p>
                      <a:r>
                        <a:rPr lang="en-US" sz="2400" dirty="0">
                          <a:solidFill>
                            <a:schemeClr val="bg1"/>
                          </a:solidFill>
                        </a:rPr>
                        <a:t>Type</a:t>
                      </a:r>
                    </a:p>
                  </a:txBody>
                  <a:tcPr>
                    <a:solidFill>
                      <a:schemeClr val="tx1"/>
                    </a:solidFill>
                  </a:tcPr>
                </a:tc>
                <a:tc>
                  <a:txBody>
                    <a:bodyPr/>
                    <a:lstStyle/>
                    <a:p>
                      <a:r>
                        <a:rPr lang="en-US" sz="2400" dirty="0">
                          <a:solidFill>
                            <a:schemeClr val="bg1"/>
                          </a:solidFill>
                        </a:rPr>
                        <a:t>What type is the [abnormality]?</a:t>
                      </a:r>
                    </a:p>
                  </a:txBody>
                  <a:tcPr>
                    <a:solidFill>
                      <a:schemeClr val="tx1"/>
                    </a:solidFill>
                  </a:tcPr>
                </a:tc>
                <a:extLst>
                  <a:ext uri="{0D108BD9-81ED-4DB2-BD59-A6C34878D82A}">
                    <a16:rowId xmlns:a16="http://schemas.microsoft.com/office/drawing/2014/main" val="2981844954"/>
                  </a:ext>
                </a:extLst>
              </a:tr>
              <a:tr h="469874">
                <a:tc>
                  <a:txBody>
                    <a:bodyPr/>
                    <a:lstStyle/>
                    <a:p>
                      <a:r>
                        <a:rPr lang="en-US" sz="2400" dirty="0">
                          <a:solidFill>
                            <a:schemeClr val="bg1"/>
                          </a:solidFill>
                        </a:rPr>
                        <a:t>Difference</a:t>
                      </a:r>
                    </a:p>
                  </a:txBody>
                  <a:tcPr>
                    <a:solidFill>
                      <a:schemeClr val="tx1"/>
                    </a:solidFill>
                  </a:tcPr>
                </a:tc>
                <a:tc>
                  <a:txBody>
                    <a:bodyPr/>
                    <a:lstStyle/>
                    <a:p>
                      <a:r>
                        <a:rPr lang="en-US" sz="2400" dirty="0">
                          <a:solidFill>
                            <a:schemeClr val="bg1"/>
                          </a:solidFill>
                        </a:rPr>
                        <a:t>What has changed compared to the reference image?</a:t>
                      </a:r>
                    </a:p>
                  </a:txBody>
                  <a:tcPr>
                    <a:solidFill>
                      <a:schemeClr val="tx1"/>
                    </a:solidFill>
                  </a:tcPr>
                </a:tc>
                <a:extLst>
                  <a:ext uri="{0D108BD9-81ED-4DB2-BD59-A6C34878D82A}">
                    <a16:rowId xmlns:a16="http://schemas.microsoft.com/office/drawing/2014/main" val="2655759953"/>
                  </a:ext>
                </a:extLst>
              </a:tr>
            </a:tbl>
          </a:graphicData>
        </a:graphic>
      </p:graphicFrame>
      <p:sp>
        <p:nvSpPr>
          <p:cNvPr id="2" name="Title 1">
            <a:extLst>
              <a:ext uri="{FF2B5EF4-FFF2-40B4-BE49-F238E27FC236}">
                <a16:creationId xmlns:a16="http://schemas.microsoft.com/office/drawing/2014/main" id="{E57732BA-1BBE-4A17-CDBC-DA7754CAD786}"/>
              </a:ext>
            </a:extLst>
          </p:cNvPr>
          <p:cNvSpPr>
            <a:spLocks noGrp="1"/>
          </p:cNvSpPr>
          <p:nvPr>
            <p:ph type="title"/>
          </p:nvPr>
        </p:nvSpPr>
        <p:spPr/>
        <p:txBody>
          <a:bodyPr/>
          <a:lstStyle/>
          <a:p>
            <a:r>
              <a:rPr lang="en-US" dirty="0"/>
              <a:t>MIMIC-Diff-VQA dataset</a:t>
            </a:r>
          </a:p>
        </p:txBody>
      </p:sp>
      <p:sp>
        <p:nvSpPr>
          <p:cNvPr id="3" name="Content Placeholder 2">
            <a:extLst>
              <a:ext uri="{FF2B5EF4-FFF2-40B4-BE49-F238E27FC236}">
                <a16:creationId xmlns:a16="http://schemas.microsoft.com/office/drawing/2014/main" id="{34811D73-DC36-BF80-F8F9-312111649601}"/>
              </a:ext>
            </a:extLst>
          </p:cNvPr>
          <p:cNvSpPr>
            <a:spLocks noGrp="1"/>
          </p:cNvSpPr>
          <p:nvPr>
            <p:ph idx="1"/>
          </p:nvPr>
        </p:nvSpPr>
        <p:spPr/>
        <p:txBody>
          <a:bodyPr/>
          <a:lstStyle/>
          <a:p>
            <a:r>
              <a:rPr lang="en-US" dirty="0"/>
              <a:t>Question examples for each question type</a:t>
            </a:r>
          </a:p>
        </p:txBody>
      </p:sp>
      <p:grpSp>
        <p:nvGrpSpPr>
          <p:cNvPr id="21" name="Group 20">
            <a:extLst>
              <a:ext uri="{FF2B5EF4-FFF2-40B4-BE49-F238E27FC236}">
                <a16:creationId xmlns:a16="http://schemas.microsoft.com/office/drawing/2014/main" id="{A5DA61DE-1EB0-2D86-E37D-91D63926BD70}"/>
              </a:ext>
            </a:extLst>
          </p:cNvPr>
          <p:cNvGrpSpPr/>
          <p:nvPr/>
        </p:nvGrpSpPr>
        <p:grpSpPr>
          <a:xfrm>
            <a:off x="4286856" y="6280443"/>
            <a:ext cx="7905144" cy="436112"/>
            <a:chOff x="4286856" y="6317613"/>
            <a:chExt cx="7905144" cy="436112"/>
          </a:xfrm>
        </p:grpSpPr>
        <p:pic>
          <p:nvPicPr>
            <p:cNvPr id="22" name="Picture 21">
              <a:extLst>
                <a:ext uri="{FF2B5EF4-FFF2-40B4-BE49-F238E27FC236}">
                  <a16:creationId xmlns:a16="http://schemas.microsoft.com/office/drawing/2014/main" id="{EA6DCD34-2817-CFFC-4002-4ACDF441DC5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3" name="Picture 22" descr="Blue letters on a black background&#10;&#10;Description automatically generated with medium confidence">
              <a:extLst>
                <a:ext uri="{FF2B5EF4-FFF2-40B4-BE49-F238E27FC236}">
                  <a16:creationId xmlns:a16="http://schemas.microsoft.com/office/drawing/2014/main" id="{1C636E28-1C65-5052-F2E0-78F5E50E0437}"/>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4" name="Picture 23" descr="A blue text on a black background&#10;&#10;Description automatically generated with medium confidence">
              <a:extLst>
                <a:ext uri="{FF2B5EF4-FFF2-40B4-BE49-F238E27FC236}">
                  <a16:creationId xmlns:a16="http://schemas.microsoft.com/office/drawing/2014/main" id="{3D5790E3-D7B0-3006-E5A9-34ACD1E2F422}"/>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5" name="Picture 24" descr="A black and white sign with white text&#10;&#10;Description automatically generated with low confidence">
              <a:extLst>
                <a:ext uri="{FF2B5EF4-FFF2-40B4-BE49-F238E27FC236}">
                  <a16:creationId xmlns:a16="http://schemas.microsoft.com/office/drawing/2014/main" id="{35F7B683-82A4-5B31-75A9-EEFEDF9E172A}"/>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6" name="Picture 25">
              <a:extLst>
                <a:ext uri="{FF2B5EF4-FFF2-40B4-BE49-F238E27FC236}">
                  <a16:creationId xmlns:a16="http://schemas.microsoft.com/office/drawing/2014/main" id="{ABF1D0DF-1A5A-DE33-1716-6C6D74677E4D}"/>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62078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3"/>
            <a:ext cx="10972800" cy="4525963"/>
          </a:xfrm>
        </p:spPr>
        <p:txBody>
          <a:bodyPr/>
          <a:lstStyle/>
          <a:p>
            <a:r>
              <a:rPr lang="en-US" dirty="0"/>
              <a:t>Participating in practical clinical treatment process</a:t>
            </a:r>
          </a:p>
        </p:txBody>
      </p:sp>
      <p:grpSp>
        <p:nvGrpSpPr>
          <p:cNvPr id="12" name="Group 11">
            <a:extLst>
              <a:ext uri="{FF2B5EF4-FFF2-40B4-BE49-F238E27FC236}">
                <a16:creationId xmlns:a16="http://schemas.microsoft.com/office/drawing/2014/main" id="{B7A46F18-9372-8BB0-DD9C-EE362DBCE87E}"/>
              </a:ext>
            </a:extLst>
          </p:cNvPr>
          <p:cNvGrpSpPr/>
          <p:nvPr/>
        </p:nvGrpSpPr>
        <p:grpSpPr>
          <a:xfrm>
            <a:off x="482568" y="1680374"/>
            <a:ext cx="2670293" cy="3652913"/>
            <a:chOff x="482568" y="1680374"/>
            <a:chExt cx="2670293" cy="3652913"/>
          </a:xfrm>
        </p:grpSpPr>
        <p:sp>
          <p:nvSpPr>
            <p:cNvPr id="142" name="矢印: 山形 5">
              <a:extLst>
                <a:ext uri="{FF2B5EF4-FFF2-40B4-BE49-F238E27FC236}">
                  <a16:creationId xmlns:a16="http://schemas.microsoft.com/office/drawing/2014/main" id="{F0CF121B-AD16-6550-7A89-4C1EB337BDE1}"/>
                </a:ext>
              </a:extLst>
            </p:cNvPr>
            <p:cNvSpPr/>
            <p:nvPr/>
          </p:nvSpPr>
          <p:spPr>
            <a:xfrm>
              <a:off x="593522" y="1680374"/>
              <a:ext cx="2516859" cy="417520"/>
            </a:xfrm>
            <a:prstGeom prst="chevron">
              <a:avLst/>
            </a:prstGeom>
            <a:solidFill>
              <a:srgbClr val="F8A01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Patient assessment</a:t>
              </a:r>
            </a:p>
          </p:txBody>
        </p:sp>
        <p:sp>
          <p:nvSpPr>
            <p:cNvPr id="145" name="テキスト ボックス 8">
              <a:extLst>
                <a:ext uri="{FF2B5EF4-FFF2-40B4-BE49-F238E27FC236}">
                  <a16:creationId xmlns:a16="http://schemas.microsoft.com/office/drawing/2014/main" id="{0EB8189D-7BB4-DFAA-7135-71229CCB451D}"/>
                </a:ext>
              </a:extLst>
            </p:cNvPr>
            <p:cNvSpPr txBox="1"/>
            <p:nvPr/>
          </p:nvSpPr>
          <p:spPr>
            <a:xfrm>
              <a:off x="1140864" y="1889132"/>
              <a:ext cx="1422185" cy="261610"/>
            </a:xfrm>
            <a:prstGeom prst="rect">
              <a:avLst/>
            </a:prstGeom>
            <a:noFill/>
          </p:spPr>
          <p:txBody>
            <a:bodyPr wrap="none" rtlCol="0">
              <a:spAutoFit/>
            </a:bodyPr>
            <a:lstStyle/>
            <a:p>
              <a:pPr algn="ctr"/>
              <a:r>
                <a:rPr lang="en-US" sz="1100" dirty="0">
                  <a:solidFill>
                    <a:schemeClr val="bg1"/>
                  </a:solidFill>
                </a:rPr>
                <a:t>What is the problem?</a:t>
              </a:r>
            </a:p>
          </p:txBody>
        </p:sp>
        <p:pic>
          <p:nvPicPr>
            <p:cNvPr id="149" name="図 12">
              <a:extLst>
                <a:ext uri="{FF2B5EF4-FFF2-40B4-BE49-F238E27FC236}">
                  <a16:creationId xmlns:a16="http://schemas.microsoft.com/office/drawing/2014/main" id="{8C460199-C1F1-A06D-B2BB-BEB4F942E1EF}"/>
                </a:ext>
              </a:extLst>
            </p:cNvPr>
            <p:cNvPicPr>
              <a:picLocks noChangeAspect="1"/>
            </p:cNvPicPr>
            <p:nvPr/>
          </p:nvPicPr>
          <p:blipFill>
            <a:blip r:embed="rId3"/>
            <a:stretch>
              <a:fillRect/>
            </a:stretch>
          </p:blipFill>
          <p:spPr>
            <a:xfrm>
              <a:off x="482568" y="2359500"/>
              <a:ext cx="2670293" cy="2654061"/>
            </a:xfrm>
            <a:prstGeom prst="rect">
              <a:avLst/>
            </a:prstGeom>
          </p:spPr>
        </p:pic>
        <p:sp>
          <p:nvSpPr>
            <p:cNvPr id="150" name="テキスト ボックス 13">
              <a:extLst>
                <a:ext uri="{FF2B5EF4-FFF2-40B4-BE49-F238E27FC236}">
                  <a16:creationId xmlns:a16="http://schemas.microsoft.com/office/drawing/2014/main" id="{D9AFCE9E-4FF8-A583-DD54-5A902E083DDF}"/>
                </a:ext>
              </a:extLst>
            </p:cNvPr>
            <p:cNvSpPr txBox="1"/>
            <p:nvPr/>
          </p:nvSpPr>
          <p:spPr>
            <a:xfrm>
              <a:off x="868896" y="5025510"/>
              <a:ext cx="1897635" cy="307777"/>
            </a:xfrm>
            <a:prstGeom prst="rect">
              <a:avLst/>
            </a:prstGeom>
            <a:noFill/>
          </p:spPr>
          <p:txBody>
            <a:bodyPr wrap="none" rtlCol="0">
              <a:spAutoFit/>
            </a:bodyPr>
            <a:lstStyle/>
            <a:p>
              <a:r>
                <a:rPr lang="en-US" sz="1400" b="1" i="1" dirty="0">
                  <a:solidFill>
                    <a:schemeClr val="bg1"/>
                  </a:solidFill>
                </a:rPr>
                <a:t>Reference (past) image</a:t>
              </a:r>
            </a:p>
          </p:txBody>
        </p:sp>
      </p:grpSp>
      <p:grpSp>
        <p:nvGrpSpPr>
          <p:cNvPr id="13" name="Group 12">
            <a:extLst>
              <a:ext uri="{FF2B5EF4-FFF2-40B4-BE49-F238E27FC236}">
                <a16:creationId xmlns:a16="http://schemas.microsoft.com/office/drawing/2014/main" id="{1CA6173A-A2B2-C633-0DFE-02660BEAE899}"/>
              </a:ext>
            </a:extLst>
          </p:cNvPr>
          <p:cNvGrpSpPr/>
          <p:nvPr/>
        </p:nvGrpSpPr>
        <p:grpSpPr>
          <a:xfrm>
            <a:off x="3298142" y="1680373"/>
            <a:ext cx="2654443" cy="1195306"/>
            <a:chOff x="3298142" y="1680373"/>
            <a:chExt cx="2654443" cy="1195306"/>
          </a:xfrm>
        </p:grpSpPr>
        <p:sp>
          <p:nvSpPr>
            <p:cNvPr id="143" name="矢印: 山形 6">
              <a:extLst>
                <a:ext uri="{FF2B5EF4-FFF2-40B4-BE49-F238E27FC236}">
                  <a16:creationId xmlns:a16="http://schemas.microsoft.com/office/drawing/2014/main" id="{A1F08AE0-9DAF-8D77-43F0-FF0432829A32}"/>
                </a:ext>
              </a:extLst>
            </p:cNvPr>
            <p:cNvSpPr/>
            <p:nvPr/>
          </p:nvSpPr>
          <p:spPr>
            <a:xfrm>
              <a:off x="3435726" y="1680373"/>
              <a:ext cx="2516859" cy="417519"/>
            </a:xfrm>
            <a:prstGeom prst="chevron">
              <a:avLst/>
            </a:prstGeom>
            <a:solidFill>
              <a:srgbClr val="34A97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Diagnosis &amp; Plan</a:t>
              </a:r>
            </a:p>
          </p:txBody>
        </p:sp>
        <p:sp>
          <p:nvSpPr>
            <p:cNvPr id="146" name="テキスト ボックス 9">
              <a:extLst>
                <a:ext uri="{FF2B5EF4-FFF2-40B4-BE49-F238E27FC236}">
                  <a16:creationId xmlns:a16="http://schemas.microsoft.com/office/drawing/2014/main" id="{AFB98034-8869-339A-CE14-C2F122168307}"/>
                </a:ext>
              </a:extLst>
            </p:cNvPr>
            <p:cNvSpPr txBox="1"/>
            <p:nvPr/>
          </p:nvSpPr>
          <p:spPr>
            <a:xfrm>
              <a:off x="3744535" y="1889132"/>
              <a:ext cx="1895071" cy="261610"/>
            </a:xfrm>
            <a:prstGeom prst="rect">
              <a:avLst/>
            </a:prstGeom>
            <a:noFill/>
          </p:spPr>
          <p:txBody>
            <a:bodyPr wrap="none" rtlCol="0">
              <a:spAutoFit/>
            </a:bodyPr>
            <a:lstStyle/>
            <a:p>
              <a:pPr algn="ctr"/>
              <a:r>
                <a:rPr lang="en-US" sz="1100" dirty="0">
                  <a:solidFill>
                    <a:schemeClr val="bg1"/>
                  </a:solidFill>
                </a:rPr>
                <a:t>How to manage the problem?</a:t>
              </a:r>
            </a:p>
          </p:txBody>
        </p:sp>
        <p:cxnSp>
          <p:nvCxnSpPr>
            <p:cNvPr id="151" name="直線矢印コネクタ 14">
              <a:extLst>
                <a:ext uri="{FF2B5EF4-FFF2-40B4-BE49-F238E27FC236}">
                  <a16:creationId xmlns:a16="http://schemas.microsoft.com/office/drawing/2014/main" id="{1342A480-5C28-C6A2-41A7-4560779935E5}"/>
                </a:ext>
              </a:extLst>
            </p:cNvPr>
            <p:cNvCxnSpPr>
              <a:cxnSpLocks/>
            </p:cNvCxnSpPr>
            <p:nvPr/>
          </p:nvCxnSpPr>
          <p:spPr>
            <a:xfrm>
              <a:off x="3298142" y="2666645"/>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
              <a:extLst>
                <a:ext uri="{FF2B5EF4-FFF2-40B4-BE49-F238E27FC236}">
                  <a16:creationId xmlns:a16="http://schemas.microsoft.com/office/drawing/2014/main" id="{E469CF3C-8442-B968-C5E4-987AF7ED8C78}"/>
                </a:ext>
              </a:extLst>
            </p:cNvPr>
            <p:cNvSpPr txBox="1"/>
            <p:nvPr/>
          </p:nvSpPr>
          <p:spPr>
            <a:xfrm>
              <a:off x="3714400" y="2475569"/>
              <a:ext cx="1758815" cy="400110"/>
            </a:xfrm>
            <a:prstGeom prst="rect">
              <a:avLst/>
            </a:prstGeom>
            <a:noFill/>
          </p:spPr>
          <p:txBody>
            <a:bodyPr wrap="none" rtlCol="0">
              <a:spAutoFit/>
            </a:bodyPr>
            <a:lstStyle/>
            <a:p>
              <a:r>
                <a:rPr lang="en-US" sz="2000" b="1" i="1" dirty="0">
                  <a:solidFill>
                    <a:schemeClr val="accent4"/>
                  </a:solidFill>
                </a:rPr>
                <a:t>Pneumothorax</a:t>
              </a:r>
            </a:p>
          </p:txBody>
        </p:sp>
      </p:grpSp>
      <p:grpSp>
        <p:nvGrpSpPr>
          <p:cNvPr id="24" name="Group 23">
            <a:extLst>
              <a:ext uri="{FF2B5EF4-FFF2-40B4-BE49-F238E27FC236}">
                <a16:creationId xmlns:a16="http://schemas.microsoft.com/office/drawing/2014/main" id="{5A50CA12-5A4F-ECE9-1A1F-3CE3988F22D1}"/>
              </a:ext>
            </a:extLst>
          </p:cNvPr>
          <p:cNvGrpSpPr/>
          <p:nvPr/>
        </p:nvGrpSpPr>
        <p:grpSpPr>
          <a:xfrm>
            <a:off x="5729373" y="1680374"/>
            <a:ext cx="3081761" cy="1186326"/>
            <a:chOff x="5729373" y="1680374"/>
            <a:chExt cx="3081761" cy="1186326"/>
          </a:xfrm>
        </p:grpSpPr>
        <p:sp>
          <p:nvSpPr>
            <p:cNvPr id="144" name="矢印: 山形 7">
              <a:extLst>
                <a:ext uri="{FF2B5EF4-FFF2-40B4-BE49-F238E27FC236}">
                  <a16:creationId xmlns:a16="http://schemas.microsoft.com/office/drawing/2014/main" id="{D7493E35-C889-D383-B29D-7D1F08256045}"/>
                </a:ext>
              </a:extLst>
            </p:cNvPr>
            <p:cNvSpPr/>
            <p:nvPr/>
          </p:nvSpPr>
          <p:spPr>
            <a:xfrm>
              <a:off x="6277931" y="1680374"/>
              <a:ext cx="2516859" cy="417518"/>
            </a:xfrm>
            <a:prstGeom prst="chevron">
              <a:avLst/>
            </a:prstGeom>
            <a:solidFill>
              <a:srgbClr val="067D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Intervention</a:t>
              </a:r>
            </a:p>
          </p:txBody>
        </p:sp>
        <p:sp>
          <p:nvSpPr>
            <p:cNvPr id="147" name="テキスト ボックス 10">
              <a:extLst>
                <a:ext uri="{FF2B5EF4-FFF2-40B4-BE49-F238E27FC236}">
                  <a16:creationId xmlns:a16="http://schemas.microsoft.com/office/drawing/2014/main" id="{F35B437D-EF02-74A9-F534-69E732A43FB8}"/>
                </a:ext>
              </a:extLst>
            </p:cNvPr>
            <p:cNvSpPr txBox="1"/>
            <p:nvPr/>
          </p:nvSpPr>
          <p:spPr>
            <a:xfrm>
              <a:off x="6341171" y="1889132"/>
              <a:ext cx="2390398" cy="261610"/>
            </a:xfrm>
            <a:prstGeom prst="rect">
              <a:avLst/>
            </a:prstGeom>
            <a:noFill/>
          </p:spPr>
          <p:txBody>
            <a:bodyPr wrap="none" rtlCol="0">
              <a:spAutoFit/>
            </a:bodyPr>
            <a:lstStyle/>
            <a:p>
              <a:pPr algn="ctr"/>
              <a:r>
                <a:rPr lang="en-US" sz="1100" dirty="0">
                  <a:solidFill>
                    <a:schemeClr val="bg1"/>
                  </a:solidFill>
                </a:rPr>
                <a:t>Putting the treatment plan into action.</a:t>
              </a:r>
            </a:p>
          </p:txBody>
        </p:sp>
        <p:sp>
          <p:nvSpPr>
            <p:cNvPr id="153" name="テキスト ボックス 16">
              <a:extLst>
                <a:ext uri="{FF2B5EF4-FFF2-40B4-BE49-F238E27FC236}">
                  <a16:creationId xmlns:a16="http://schemas.microsoft.com/office/drawing/2014/main" id="{3AB9FA02-8F09-6B4B-363A-ED35DCBA047F}"/>
                </a:ext>
              </a:extLst>
            </p:cNvPr>
            <p:cNvSpPr txBox="1"/>
            <p:nvPr/>
          </p:nvSpPr>
          <p:spPr>
            <a:xfrm>
              <a:off x="5985488" y="2466590"/>
              <a:ext cx="2825646" cy="400110"/>
            </a:xfrm>
            <a:prstGeom prst="rect">
              <a:avLst/>
            </a:prstGeom>
            <a:noFill/>
          </p:spPr>
          <p:txBody>
            <a:bodyPr wrap="none" rtlCol="0">
              <a:spAutoFit/>
            </a:bodyPr>
            <a:lstStyle/>
            <a:p>
              <a:pPr algn="ctr"/>
              <a:r>
                <a:rPr lang="en-US" sz="2000" b="1" i="1" dirty="0">
                  <a:solidFill>
                    <a:srgbClr val="FFFF00"/>
                  </a:solidFill>
                </a:rPr>
                <a:t>Chest tube thoracostomy</a:t>
              </a:r>
            </a:p>
          </p:txBody>
        </p:sp>
        <p:cxnSp>
          <p:nvCxnSpPr>
            <p:cNvPr id="154" name="直線矢印コネクタ 17">
              <a:extLst>
                <a:ext uri="{FF2B5EF4-FFF2-40B4-BE49-F238E27FC236}">
                  <a16:creationId xmlns:a16="http://schemas.microsoft.com/office/drawing/2014/main" id="{745D88E3-8EEF-D7D3-C504-598277765A0A}"/>
                </a:ext>
              </a:extLst>
            </p:cNvPr>
            <p:cNvCxnSpPr>
              <a:cxnSpLocks/>
            </p:cNvCxnSpPr>
            <p:nvPr/>
          </p:nvCxnSpPr>
          <p:spPr>
            <a:xfrm>
              <a:off x="5729373" y="2666645"/>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8C66B17-1AEC-231D-0F5A-634B5FDBF6EB}"/>
              </a:ext>
            </a:extLst>
          </p:cNvPr>
          <p:cNvGrpSpPr/>
          <p:nvPr/>
        </p:nvGrpSpPr>
        <p:grpSpPr>
          <a:xfrm>
            <a:off x="8743090" y="1674272"/>
            <a:ext cx="2961252" cy="3630574"/>
            <a:chOff x="8467286" y="1680374"/>
            <a:chExt cx="2961252" cy="3630574"/>
          </a:xfrm>
        </p:grpSpPr>
        <p:sp>
          <p:nvSpPr>
            <p:cNvPr id="141" name="矢印: 山形 4">
              <a:extLst>
                <a:ext uri="{FF2B5EF4-FFF2-40B4-BE49-F238E27FC236}">
                  <a16:creationId xmlns:a16="http://schemas.microsoft.com/office/drawing/2014/main" id="{41275A2B-8C7F-34C5-9160-00385DA98AF1}"/>
                </a:ext>
              </a:extLst>
            </p:cNvPr>
            <p:cNvSpPr/>
            <p:nvPr/>
          </p:nvSpPr>
          <p:spPr>
            <a:xfrm>
              <a:off x="8802087" y="1680374"/>
              <a:ext cx="2516859" cy="417518"/>
            </a:xfrm>
            <a:prstGeom prst="chevron">
              <a:avLst/>
            </a:prstGeom>
            <a:solidFill>
              <a:srgbClr val="EF53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Evaluation</a:t>
              </a:r>
            </a:p>
          </p:txBody>
        </p:sp>
        <p:sp>
          <p:nvSpPr>
            <p:cNvPr id="148" name="テキスト ボックス 11">
              <a:extLst>
                <a:ext uri="{FF2B5EF4-FFF2-40B4-BE49-F238E27FC236}">
                  <a16:creationId xmlns:a16="http://schemas.microsoft.com/office/drawing/2014/main" id="{6434C76A-7376-D71C-E56B-D22EF2A3C1AC}"/>
                </a:ext>
              </a:extLst>
            </p:cNvPr>
            <p:cNvSpPr txBox="1"/>
            <p:nvPr/>
          </p:nvSpPr>
          <p:spPr>
            <a:xfrm>
              <a:off x="9180227" y="1889132"/>
              <a:ext cx="1760594" cy="240066"/>
            </a:xfrm>
            <a:prstGeom prst="rect">
              <a:avLst/>
            </a:prstGeom>
            <a:noFill/>
          </p:spPr>
          <p:txBody>
            <a:bodyPr wrap="none" rtlCol="0">
              <a:spAutoFit/>
            </a:bodyPr>
            <a:lstStyle/>
            <a:p>
              <a:pPr algn="ctr"/>
              <a:r>
                <a:rPr lang="en-US" sz="1200" dirty="0">
                  <a:solidFill>
                    <a:schemeClr val="bg1"/>
                  </a:solidFill>
                </a:rPr>
                <a:t>Did the treatment plan work?</a:t>
              </a:r>
            </a:p>
          </p:txBody>
        </p:sp>
        <p:pic>
          <p:nvPicPr>
            <p:cNvPr id="155" name="図 18">
              <a:extLst>
                <a:ext uri="{FF2B5EF4-FFF2-40B4-BE49-F238E27FC236}">
                  <a16:creationId xmlns:a16="http://schemas.microsoft.com/office/drawing/2014/main" id="{C8915494-8D88-4A4C-F4F2-68D612FC28E2}"/>
                </a:ext>
              </a:extLst>
            </p:cNvPr>
            <p:cNvPicPr>
              <a:picLocks noChangeAspect="1"/>
            </p:cNvPicPr>
            <p:nvPr/>
          </p:nvPicPr>
          <p:blipFill>
            <a:blip r:embed="rId4"/>
            <a:stretch>
              <a:fillRect/>
            </a:stretch>
          </p:blipFill>
          <p:spPr>
            <a:xfrm>
              <a:off x="8750822" y="2337956"/>
              <a:ext cx="2677716" cy="2681707"/>
            </a:xfrm>
            <a:prstGeom prst="rect">
              <a:avLst/>
            </a:prstGeom>
          </p:spPr>
        </p:pic>
        <p:sp>
          <p:nvSpPr>
            <p:cNvPr id="156" name="テキスト ボックス 19">
              <a:extLst>
                <a:ext uri="{FF2B5EF4-FFF2-40B4-BE49-F238E27FC236}">
                  <a16:creationId xmlns:a16="http://schemas.microsoft.com/office/drawing/2014/main" id="{FF0E6F9C-9103-DFF5-E27D-9C56F8909B74}"/>
                </a:ext>
              </a:extLst>
            </p:cNvPr>
            <p:cNvSpPr txBox="1"/>
            <p:nvPr/>
          </p:nvSpPr>
          <p:spPr>
            <a:xfrm>
              <a:off x="9223464" y="5003171"/>
              <a:ext cx="1794017" cy="307777"/>
            </a:xfrm>
            <a:prstGeom prst="rect">
              <a:avLst/>
            </a:prstGeom>
            <a:noFill/>
          </p:spPr>
          <p:txBody>
            <a:bodyPr wrap="none" rtlCol="0">
              <a:spAutoFit/>
            </a:bodyPr>
            <a:lstStyle/>
            <a:p>
              <a:r>
                <a:rPr lang="en-US" sz="1400" b="1" i="1" dirty="0">
                  <a:solidFill>
                    <a:schemeClr val="bg1"/>
                  </a:solidFill>
                </a:rPr>
                <a:t>Main (present) image</a:t>
              </a:r>
            </a:p>
          </p:txBody>
        </p:sp>
        <p:cxnSp>
          <p:nvCxnSpPr>
            <p:cNvPr id="157" name="直線矢印コネクタ 20">
              <a:extLst>
                <a:ext uri="{FF2B5EF4-FFF2-40B4-BE49-F238E27FC236}">
                  <a16:creationId xmlns:a16="http://schemas.microsoft.com/office/drawing/2014/main" id="{09564D1F-D05E-B5BE-2751-51094160CB9D}"/>
                </a:ext>
              </a:extLst>
            </p:cNvPr>
            <p:cNvCxnSpPr>
              <a:cxnSpLocks/>
            </p:cNvCxnSpPr>
            <p:nvPr/>
          </p:nvCxnSpPr>
          <p:spPr>
            <a:xfrm>
              <a:off x="8467286" y="2696337"/>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3CB7092-B7B0-0283-9FE9-08595F2125D2}"/>
              </a:ext>
            </a:extLst>
          </p:cNvPr>
          <p:cNvGrpSpPr/>
          <p:nvPr/>
        </p:nvGrpSpPr>
        <p:grpSpPr>
          <a:xfrm>
            <a:off x="4286856" y="6280443"/>
            <a:ext cx="7905144" cy="436112"/>
            <a:chOff x="4286856" y="6317613"/>
            <a:chExt cx="7905144" cy="436112"/>
          </a:xfrm>
        </p:grpSpPr>
        <p:pic>
          <p:nvPicPr>
            <p:cNvPr id="19" name="Picture 18">
              <a:extLst>
                <a:ext uri="{FF2B5EF4-FFF2-40B4-BE49-F238E27FC236}">
                  <a16:creationId xmlns:a16="http://schemas.microsoft.com/office/drawing/2014/main" id="{88F8DC83-B8C5-256E-8483-B3237AF24B26}"/>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20" name="Picture 19" descr="Blue letters on a black background&#10;&#10;Description automatically generated with medium confidence">
              <a:extLst>
                <a:ext uri="{FF2B5EF4-FFF2-40B4-BE49-F238E27FC236}">
                  <a16:creationId xmlns:a16="http://schemas.microsoft.com/office/drawing/2014/main" id="{5DA13AE4-B0B1-8DA5-4167-F135385F2DF8}"/>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21" name="Picture 20" descr="A blue text on a black background&#10;&#10;Description automatically generated with medium confidence">
              <a:extLst>
                <a:ext uri="{FF2B5EF4-FFF2-40B4-BE49-F238E27FC236}">
                  <a16:creationId xmlns:a16="http://schemas.microsoft.com/office/drawing/2014/main" id="{770E79C4-793E-6590-C842-3208E18ED432}"/>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22" name="Picture 21" descr="A black and white sign with white text&#10;&#10;Description automatically generated with low confidence">
              <a:extLst>
                <a:ext uri="{FF2B5EF4-FFF2-40B4-BE49-F238E27FC236}">
                  <a16:creationId xmlns:a16="http://schemas.microsoft.com/office/drawing/2014/main" id="{2CF5C67C-6C14-72A4-B4EC-03B317125E47}"/>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23" name="Picture 22">
              <a:extLst>
                <a:ext uri="{FF2B5EF4-FFF2-40B4-BE49-F238E27FC236}">
                  <a16:creationId xmlns:a16="http://schemas.microsoft.com/office/drawing/2014/main" id="{EC639B1D-51A8-F9D7-A4A0-183E1D3AC7CE}"/>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2550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5985-A1EC-9245-2C87-78402FE1D137}"/>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87855207-FE19-AFE5-D9EB-F61A1C7158C6}"/>
              </a:ext>
            </a:extLst>
          </p:cNvPr>
          <p:cNvSpPr>
            <a:spLocks noGrp="1"/>
          </p:cNvSpPr>
          <p:nvPr>
            <p:ph idx="1"/>
          </p:nvPr>
        </p:nvSpPr>
        <p:spPr>
          <a:xfrm>
            <a:off x="609600" y="1012533"/>
            <a:ext cx="10972800" cy="4525963"/>
          </a:xfrm>
        </p:spPr>
        <p:txBody>
          <a:bodyPr/>
          <a:lstStyle/>
          <a:p>
            <a:r>
              <a:rPr lang="en-US" dirty="0"/>
              <a:t>Participating in practical clinical treatment process</a:t>
            </a:r>
          </a:p>
        </p:txBody>
      </p:sp>
      <p:grpSp>
        <p:nvGrpSpPr>
          <p:cNvPr id="12" name="Group 11">
            <a:extLst>
              <a:ext uri="{FF2B5EF4-FFF2-40B4-BE49-F238E27FC236}">
                <a16:creationId xmlns:a16="http://schemas.microsoft.com/office/drawing/2014/main" id="{B7A46F18-9372-8BB0-DD9C-EE362DBCE87E}"/>
              </a:ext>
            </a:extLst>
          </p:cNvPr>
          <p:cNvGrpSpPr/>
          <p:nvPr/>
        </p:nvGrpSpPr>
        <p:grpSpPr>
          <a:xfrm>
            <a:off x="482568" y="1680374"/>
            <a:ext cx="2670293" cy="3652913"/>
            <a:chOff x="482568" y="1680374"/>
            <a:chExt cx="2670293" cy="3652913"/>
          </a:xfrm>
        </p:grpSpPr>
        <p:sp>
          <p:nvSpPr>
            <p:cNvPr id="142" name="矢印: 山形 5">
              <a:extLst>
                <a:ext uri="{FF2B5EF4-FFF2-40B4-BE49-F238E27FC236}">
                  <a16:creationId xmlns:a16="http://schemas.microsoft.com/office/drawing/2014/main" id="{F0CF121B-AD16-6550-7A89-4C1EB337BDE1}"/>
                </a:ext>
              </a:extLst>
            </p:cNvPr>
            <p:cNvSpPr/>
            <p:nvPr/>
          </p:nvSpPr>
          <p:spPr>
            <a:xfrm>
              <a:off x="593522" y="1680374"/>
              <a:ext cx="2516859" cy="417520"/>
            </a:xfrm>
            <a:prstGeom prst="chevron">
              <a:avLst/>
            </a:prstGeom>
            <a:solidFill>
              <a:srgbClr val="F8A01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Patient assessment</a:t>
              </a:r>
            </a:p>
          </p:txBody>
        </p:sp>
        <p:sp>
          <p:nvSpPr>
            <p:cNvPr id="145" name="テキスト ボックス 8">
              <a:extLst>
                <a:ext uri="{FF2B5EF4-FFF2-40B4-BE49-F238E27FC236}">
                  <a16:creationId xmlns:a16="http://schemas.microsoft.com/office/drawing/2014/main" id="{0EB8189D-7BB4-DFAA-7135-71229CCB451D}"/>
                </a:ext>
              </a:extLst>
            </p:cNvPr>
            <p:cNvSpPr txBox="1"/>
            <p:nvPr/>
          </p:nvSpPr>
          <p:spPr>
            <a:xfrm>
              <a:off x="1140864" y="1889132"/>
              <a:ext cx="1422185" cy="261610"/>
            </a:xfrm>
            <a:prstGeom prst="rect">
              <a:avLst/>
            </a:prstGeom>
            <a:noFill/>
          </p:spPr>
          <p:txBody>
            <a:bodyPr wrap="none" rtlCol="0">
              <a:spAutoFit/>
            </a:bodyPr>
            <a:lstStyle/>
            <a:p>
              <a:pPr algn="ctr"/>
              <a:r>
                <a:rPr lang="en-US" sz="1100" dirty="0">
                  <a:solidFill>
                    <a:schemeClr val="bg1"/>
                  </a:solidFill>
                </a:rPr>
                <a:t>What is the problem?</a:t>
              </a:r>
            </a:p>
          </p:txBody>
        </p:sp>
        <p:pic>
          <p:nvPicPr>
            <p:cNvPr id="149" name="図 12">
              <a:extLst>
                <a:ext uri="{FF2B5EF4-FFF2-40B4-BE49-F238E27FC236}">
                  <a16:creationId xmlns:a16="http://schemas.microsoft.com/office/drawing/2014/main" id="{8C460199-C1F1-A06D-B2BB-BEB4F942E1EF}"/>
                </a:ext>
              </a:extLst>
            </p:cNvPr>
            <p:cNvPicPr>
              <a:picLocks noChangeAspect="1"/>
            </p:cNvPicPr>
            <p:nvPr/>
          </p:nvPicPr>
          <p:blipFill>
            <a:blip r:embed="rId3"/>
            <a:stretch>
              <a:fillRect/>
            </a:stretch>
          </p:blipFill>
          <p:spPr>
            <a:xfrm>
              <a:off x="482568" y="2359500"/>
              <a:ext cx="2670293" cy="2654061"/>
            </a:xfrm>
            <a:prstGeom prst="rect">
              <a:avLst/>
            </a:prstGeom>
          </p:spPr>
        </p:pic>
        <p:sp>
          <p:nvSpPr>
            <p:cNvPr id="150" name="テキスト ボックス 13">
              <a:extLst>
                <a:ext uri="{FF2B5EF4-FFF2-40B4-BE49-F238E27FC236}">
                  <a16:creationId xmlns:a16="http://schemas.microsoft.com/office/drawing/2014/main" id="{D9AFCE9E-4FF8-A583-DD54-5A902E083DDF}"/>
                </a:ext>
              </a:extLst>
            </p:cNvPr>
            <p:cNvSpPr txBox="1"/>
            <p:nvPr/>
          </p:nvSpPr>
          <p:spPr>
            <a:xfrm>
              <a:off x="868896" y="5025510"/>
              <a:ext cx="1897635" cy="307777"/>
            </a:xfrm>
            <a:prstGeom prst="rect">
              <a:avLst/>
            </a:prstGeom>
            <a:noFill/>
          </p:spPr>
          <p:txBody>
            <a:bodyPr wrap="none" rtlCol="0">
              <a:spAutoFit/>
            </a:bodyPr>
            <a:lstStyle/>
            <a:p>
              <a:r>
                <a:rPr lang="en-US" sz="1400" b="1" i="1" dirty="0">
                  <a:solidFill>
                    <a:schemeClr val="bg1"/>
                  </a:solidFill>
                </a:rPr>
                <a:t>Reference (past) image</a:t>
              </a:r>
            </a:p>
          </p:txBody>
        </p:sp>
      </p:grpSp>
      <p:grpSp>
        <p:nvGrpSpPr>
          <p:cNvPr id="13" name="Group 12">
            <a:extLst>
              <a:ext uri="{FF2B5EF4-FFF2-40B4-BE49-F238E27FC236}">
                <a16:creationId xmlns:a16="http://schemas.microsoft.com/office/drawing/2014/main" id="{1CA6173A-A2B2-C633-0DFE-02660BEAE899}"/>
              </a:ext>
            </a:extLst>
          </p:cNvPr>
          <p:cNvGrpSpPr/>
          <p:nvPr/>
        </p:nvGrpSpPr>
        <p:grpSpPr>
          <a:xfrm>
            <a:off x="3298142" y="1680373"/>
            <a:ext cx="2654443" cy="1195306"/>
            <a:chOff x="3298142" y="1680373"/>
            <a:chExt cx="2654443" cy="1195306"/>
          </a:xfrm>
        </p:grpSpPr>
        <p:sp>
          <p:nvSpPr>
            <p:cNvPr id="143" name="矢印: 山形 6">
              <a:extLst>
                <a:ext uri="{FF2B5EF4-FFF2-40B4-BE49-F238E27FC236}">
                  <a16:creationId xmlns:a16="http://schemas.microsoft.com/office/drawing/2014/main" id="{A1F08AE0-9DAF-8D77-43F0-FF0432829A32}"/>
                </a:ext>
              </a:extLst>
            </p:cNvPr>
            <p:cNvSpPr/>
            <p:nvPr/>
          </p:nvSpPr>
          <p:spPr>
            <a:xfrm>
              <a:off x="3435726" y="1680373"/>
              <a:ext cx="2516859" cy="417519"/>
            </a:xfrm>
            <a:prstGeom prst="chevron">
              <a:avLst/>
            </a:prstGeom>
            <a:solidFill>
              <a:srgbClr val="34A97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Diagnosis &amp; Plan</a:t>
              </a:r>
            </a:p>
          </p:txBody>
        </p:sp>
        <p:sp>
          <p:nvSpPr>
            <p:cNvPr id="146" name="テキスト ボックス 9">
              <a:extLst>
                <a:ext uri="{FF2B5EF4-FFF2-40B4-BE49-F238E27FC236}">
                  <a16:creationId xmlns:a16="http://schemas.microsoft.com/office/drawing/2014/main" id="{AFB98034-8869-339A-CE14-C2F122168307}"/>
                </a:ext>
              </a:extLst>
            </p:cNvPr>
            <p:cNvSpPr txBox="1"/>
            <p:nvPr/>
          </p:nvSpPr>
          <p:spPr>
            <a:xfrm>
              <a:off x="3744535" y="1889132"/>
              <a:ext cx="1895071" cy="261610"/>
            </a:xfrm>
            <a:prstGeom prst="rect">
              <a:avLst/>
            </a:prstGeom>
            <a:noFill/>
          </p:spPr>
          <p:txBody>
            <a:bodyPr wrap="none" rtlCol="0">
              <a:spAutoFit/>
            </a:bodyPr>
            <a:lstStyle/>
            <a:p>
              <a:pPr algn="ctr"/>
              <a:r>
                <a:rPr lang="en-US" sz="1100" dirty="0">
                  <a:solidFill>
                    <a:schemeClr val="bg1"/>
                  </a:solidFill>
                </a:rPr>
                <a:t>How to manage the problem?</a:t>
              </a:r>
            </a:p>
          </p:txBody>
        </p:sp>
        <p:cxnSp>
          <p:nvCxnSpPr>
            <p:cNvPr id="151" name="直線矢印コネクタ 14">
              <a:extLst>
                <a:ext uri="{FF2B5EF4-FFF2-40B4-BE49-F238E27FC236}">
                  <a16:creationId xmlns:a16="http://schemas.microsoft.com/office/drawing/2014/main" id="{1342A480-5C28-C6A2-41A7-4560779935E5}"/>
                </a:ext>
              </a:extLst>
            </p:cNvPr>
            <p:cNvCxnSpPr>
              <a:cxnSpLocks/>
            </p:cNvCxnSpPr>
            <p:nvPr/>
          </p:nvCxnSpPr>
          <p:spPr>
            <a:xfrm>
              <a:off x="3298142" y="2666645"/>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
              <a:extLst>
                <a:ext uri="{FF2B5EF4-FFF2-40B4-BE49-F238E27FC236}">
                  <a16:creationId xmlns:a16="http://schemas.microsoft.com/office/drawing/2014/main" id="{E469CF3C-8442-B968-C5E4-987AF7ED8C78}"/>
                </a:ext>
              </a:extLst>
            </p:cNvPr>
            <p:cNvSpPr txBox="1"/>
            <p:nvPr/>
          </p:nvSpPr>
          <p:spPr>
            <a:xfrm>
              <a:off x="3714400" y="2475569"/>
              <a:ext cx="1758815" cy="400110"/>
            </a:xfrm>
            <a:prstGeom prst="rect">
              <a:avLst/>
            </a:prstGeom>
            <a:noFill/>
          </p:spPr>
          <p:txBody>
            <a:bodyPr wrap="none" rtlCol="0">
              <a:spAutoFit/>
            </a:bodyPr>
            <a:lstStyle/>
            <a:p>
              <a:r>
                <a:rPr lang="en-US" sz="2000" b="1" i="1" dirty="0">
                  <a:solidFill>
                    <a:schemeClr val="accent4"/>
                  </a:solidFill>
                </a:rPr>
                <a:t>Pneumothorax</a:t>
              </a:r>
            </a:p>
          </p:txBody>
        </p:sp>
      </p:grpSp>
      <p:sp>
        <p:nvSpPr>
          <p:cNvPr id="144" name="矢印: 山形 7">
            <a:extLst>
              <a:ext uri="{FF2B5EF4-FFF2-40B4-BE49-F238E27FC236}">
                <a16:creationId xmlns:a16="http://schemas.microsoft.com/office/drawing/2014/main" id="{D7493E35-C889-D383-B29D-7D1F08256045}"/>
              </a:ext>
            </a:extLst>
          </p:cNvPr>
          <p:cNvSpPr/>
          <p:nvPr/>
        </p:nvSpPr>
        <p:spPr>
          <a:xfrm>
            <a:off x="6277931" y="1680374"/>
            <a:ext cx="2516859" cy="417518"/>
          </a:xfrm>
          <a:prstGeom prst="chevron">
            <a:avLst/>
          </a:prstGeom>
          <a:solidFill>
            <a:srgbClr val="067DB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Intervention</a:t>
            </a:r>
          </a:p>
        </p:txBody>
      </p:sp>
      <p:sp>
        <p:nvSpPr>
          <p:cNvPr id="147" name="テキスト ボックス 10">
            <a:extLst>
              <a:ext uri="{FF2B5EF4-FFF2-40B4-BE49-F238E27FC236}">
                <a16:creationId xmlns:a16="http://schemas.microsoft.com/office/drawing/2014/main" id="{F35B437D-EF02-74A9-F534-69E732A43FB8}"/>
              </a:ext>
            </a:extLst>
          </p:cNvPr>
          <p:cNvSpPr txBox="1"/>
          <p:nvPr/>
        </p:nvSpPr>
        <p:spPr>
          <a:xfrm>
            <a:off x="6341171" y="1889132"/>
            <a:ext cx="2390398" cy="261610"/>
          </a:xfrm>
          <a:prstGeom prst="rect">
            <a:avLst/>
          </a:prstGeom>
          <a:noFill/>
        </p:spPr>
        <p:txBody>
          <a:bodyPr wrap="none" rtlCol="0">
            <a:spAutoFit/>
          </a:bodyPr>
          <a:lstStyle/>
          <a:p>
            <a:pPr algn="ctr"/>
            <a:r>
              <a:rPr lang="en-US" sz="1100" dirty="0">
                <a:solidFill>
                  <a:schemeClr val="bg1"/>
                </a:solidFill>
              </a:rPr>
              <a:t>Putting the treatment plan into action.</a:t>
            </a:r>
          </a:p>
        </p:txBody>
      </p:sp>
      <p:sp>
        <p:nvSpPr>
          <p:cNvPr id="153" name="テキスト ボックス 16">
            <a:extLst>
              <a:ext uri="{FF2B5EF4-FFF2-40B4-BE49-F238E27FC236}">
                <a16:creationId xmlns:a16="http://schemas.microsoft.com/office/drawing/2014/main" id="{3AB9FA02-8F09-6B4B-363A-ED35DCBA047F}"/>
              </a:ext>
            </a:extLst>
          </p:cNvPr>
          <p:cNvSpPr txBox="1"/>
          <p:nvPr/>
        </p:nvSpPr>
        <p:spPr>
          <a:xfrm>
            <a:off x="5985488" y="2466590"/>
            <a:ext cx="2825646" cy="400110"/>
          </a:xfrm>
          <a:prstGeom prst="rect">
            <a:avLst/>
          </a:prstGeom>
          <a:noFill/>
        </p:spPr>
        <p:txBody>
          <a:bodyPr wrap="none" rtlCol="0">
            <a:spAutoFit/>
          </a:bodyPr>
          <a:lstStyle/>
          <a:p>
            <a:pPr algn="ctr"/>
            <a:r>
              <a:rPr lang="en-US" sz="2000" b="1" i="1" dirty="0">
                <a:solidFill>
                  <a:srgbClr val="FFFF00"/>
                </a:solidFill>
              </a:rPr>
              <a:t>Chest tube thoracostomy</a:t>
            </a:r>
          </a:p>
        </p:txBody>
      </p:sp>
      <p:cxnSp>
        <p:nvCxnSpPr>
          <p:cNvPr id="154" name="直線矢印コネクタ 17">
            <a:extLst>
              <a:ext uri="{FF2B5EF4-FFF2-40B4-BE49-F238E27FC236}">
                <a16:creationId xmlns:a16="http://schemas.microsoft.com/office/drawing/2014/main" id="{745D88E3-8EEF-D7D3-C504-598277765A0A}"/>
              </a:ext>
            </a:extLst>
          </p:cNvPr>
          <p:cNvCxnSpPr>
            <a:cxnSpLocks/>
          </p:cNvCxnSpPr>
          <p:nvPr/>
        </p:nvCxnSpPr>
        <p:spPr>
          <a:xfrm>
            <a:off x="5729373" y="2666645"/>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28C66B17-1AEC-231D-0F5A-634B5FDBF6EB}"/>
              </a:ext>
            </a:extLst>
          </p:cNvPr>
          <p:cNvGrpSpPr/>
          <p:nvPr/>
        </p:nvGrpSpPr>
        <p:grpSpPr>
          <a:xfrm>
            <a:off x="8743090" y="1674272"/>
            <a:ext cx="2961252" cy="3629970"/>
            <a:chOff x="8467286" y="1680374"/>
            <a:chExt cx="2961252" cy="3629970"/>
          </a:xfrm>
        </p:grpSpPr>
        <p:sp>
          <p:nvSpPr>
            <p:cNvPr id="141" name="矢印: 山形 4">
              <a:extLst>
                <a:ext uri="{FF2B5EF4-FFF2-40B4-BE49-F238E27FC236}">
                  <a16:creationId xmlns:a16="http://schemas.microsoft.com/office/drawing/2014/main" id="{41275A2B-8C7F-34C5-9160-00385DA98AF1}"/>
                </a:ext>
              </a:extLst>
            </p:cNvPr>
            <p:cNvSpPr/>
            <p:nvPr/>
          </p:nvSpPr>
          <p:spPr>
            <a:xfrm>
              <a:off x="8802087" y="1680374"/>
              <a:ext cx="2516859" cy="417518"/>
            </a:xfrm>
            <a:prstGeom prst="chevron">
              <a:avLst/>
            </a:prstGeom>
            <a:solidFill>
              <a:srgbClr val="EF53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t>Evaluation</a:t>
              </a:r>
            </a:p>
          </p:txBody>
        </p:sp>
        <p:sp>
          <p:nvSpPr>
            <p:cNvPr id="148" name="テキスト ボックス 11">
              <a:extLst>
                <a:ext uri="{FF2B5EF4-FFF2-40B4-BE49-F238E27FC236}">
                  <a16:creationId xmlns:a16="http://schemas.microsoft.com/office/drawing/2014/main" id="{6434C76A-7376-D71C-E56B-D22EF2A3C1AC}"/>
                </a:ext>
              </a:extLst>
            </p:cNvPr>
            <p:cNvSpPr txBox="1"/>
            <p:nvPr/>
          </p:nvSpPr>
          <p:spPr>
            <a:xfrm>
              <a:off x="9180227" y="1889132"/>
              <a:ext cx="1760594" cy="240066"/>
            </a:xfrm>
            <a:prstGeom prst="rect">
              <a:avLst/>
            </a:prstGeom>
            <a:noFill/>
          </p:spPr>
          <p:txBody>
            <a:bodyPr wrap="none" rtlCol="0">
              <a:spAutoFit/>
            </a:bodyPr>
            <a:lstStyle/>
            <a:p>
              <a:pPr algn="ctr"/>
              <a:r>
                <a:rPr lang="en-US" sz="1200" dirty="0">
                  <a:solidFill>
                    <a:schemeClr val="bg1"/>
                  </a:solidFill>
                </a:rPr>
                <a:t>Did the treatment plan work?</a:t>
              </a:r>
            </a:p>
          </p:txBody>
        </p:sp>
        <p:pic>
          <p:nvPicPr>
            <p:cNvPr id="155" name="図 18">
              <a:extLst>
                <a:ext uri="{FF2B5EF4-FFF2-40B4-BE49-F238E27FC236}">
                  <a16:creationId xmlns:a16="http://schemas.microsoft.com/office/drawing/2014/main" id="{C8915494-8D88-4A4C-F4F2-68D612FC28E2}"/>
                </a:ext>
              </a:extLst>
            </p:cNvPr>
            <p:cNvPicPr>
              <a:picLocks noChangeAspect="1"/>
            </p:cNvPicPr>
            <p:nvPr/>
          </p:nvPicPr>
          <p:blipFill>
            <a:blip r:embed="rId4"/>
            <a:stretch>
              <a:fillRect/>
            </a:stretch>
          </p:blipFill>
          <p:spPr>
            <a:xfrm>
              <a:off x="8750822" y="2337956"/>
              <a:ext cx="2677716" cy="2681707"/>
            </a:xfrm>
            <a:prstGeom prst="rect">
              <a:avLst/>
            </a:prstGeom>
          </p:spPr>
        </p:pic>
        <p:sp>
          <p:nvSpPr>
            <p:cNvPr id="156" name="テキスト ボックス 19">
              <a:extLst>
                <a:ext uri="{FF2B5EF4-FFF2-40B4-BE49-F238E27FC236}">
                  <a16:creationId xmlns:a16="http://schemas.microsoft.com/office/drawing/2014/main" id="{FF0E6F9C-9103-DFF5-E27D-9C56F8909B74}"/>
                </a:ext>
              </a:extLst>
            </p:cNvPr>
            <p:cNvSpPr txBox="1"/>
            <p:nvPr/>
          </p:nvSpPr>
          <p:spPr>
            <a:xfrm>
              <a:off x="9223464" y="5002567"/>
              <a:ext cx="1794017" cy="307777"/>
            </a:xfrm>
            <a:prstGeom prst="rect">
              <a:avLst/>
            </a:prstGeom>
            <a:noFill/>
          </p:spPr>
          <p:txBody>
            <a:bodyPr wrap="none" rtlCol="0">
              <a:spAutoFit/>
            </a:bodyPr>
            <a:lstStyle/>
            <a:p>
              <a:r>
                <a:rPr lang="en-US" sz="1400" b="1" i="1" dirty="0">
                  <a:solidFill>
                    <a:schemeClr val="bg1"/>
                  </a:solidFill>
                </a:rPr>
                <a:t>Main (present) image</a:t>
              </a:r>
            </a:p>
          </p:txBody>
        </p:sp>
        <p:cxnSp>
          <p:nvCxnSpPr>
            <p:cNvPr id="157" name="直線矢印コネクタ 20">
              <a:extLst>
                <a:ext uri="{FF2B5EF4-FFF2-40B4-BE49-F238E27FC236}">
                  <a16:creationId xmlns:a16="http://schemas.microsoft.com/office/drawing/2014/main" id="{09564D1F-D05E-B5BE-2751-51094160CB9D}"/>
                </a:ext>
              </a:extLst>
            </p:cNvPr>
            <p:cNvCxnSpPr>
              <a:cxnSpLocks/>
            </p:cNvCxnSpPr>
            <p:nvPr/>
          </p:nvCxnSpPr>
          <p:spPr>
            <a:xfrm>
              <a:off x="8467286" y="2696337"/>
              <a:ext cx="27516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descr="A white silhouette of a doctor&#10;&#10;Description automatically generated with low confidence">
            <a:extLst>
              <a:ext uri="{FF2B5EF4-FFF2-40B4-BE49-F238E27FC236}">
                <a16:creationId xmlns:a16="http://schemas.microsoft.com/office/drawing/2014/main" id="{82C1FB7E-0907-6EF9-625B-EAC5E9659D29}"/>
              </a:ext>
            </a:extLst>
          </p:cNvPr>
          <p:cNvPicPr>
            <a:picLocks noChangeAspect="1"/>
          </p:cNvPicPr>
          <p:nvPr/>
        </p:nvPicPr>
        <p:blipFill>
          <a:blip r:embed="rId5"/>
          <a:stretch>
            <a:fillRect/>
          </a:stretch>
        </p:blipFill>
        <p:spPr>
          <a:xfrm>
            <a:off x="5646103" y="4482436"/>
            <a:ext cx="904066" cy="1018373"/>
          </a:xfrm>
          <a:prstGeom prst="rect">
            <a:avLst/>
          </a:prstGeom>
        </p:spPr>
      </p:pic>
      <p:grpSp>
        <p:nvGrpSpPr>
          <p:cNvPr id="5" name="Group 4">
            <a:extLst>
              <a:ext uri="{FF2B5EF4-FFF2-40B4-BE49-F238E27FC236}">
                <a16:creationId xmlns:a16="http://schemas.microsoft.com/office/drawing/2014/main" id="{155FDD46-ABC9-C8DF-EE92-CD2825931606}"/>
              </a:ext>
            </a:extLst>
          </p:cNvPr>
          <p:cNvGrpSpPr/>
          <p:nvPr/>
        </p:nvGrpSpPr>
        <p:grpSpPr>
          <a:xfrm>
            <a:off x="6383146" y="4019566"/>
            <a:ext cx="5110505" cy="2243835"/>
            <a:chOff x="6492671" y="3931090"/>
            <a:chExt cx="5110505" cy="2243835"/>
          </a:xfrm>
        </p:grpSpPr>
        <p:sp>
          <p:nvSpPr>
            <p:cNvPr id="15" name="テキスト ボックス 33">
              <a:extLst>
                <a:ext uri="{FF2B5EF4-FFF2-40B4-BE49-F238E27FC236}">
                  <a16:creationId xmlns:a16="http://schemas.microsoft.com/office/drawing/2014/main" id="{72D34DBB-342F-6500-C301-BC944E333809}"/>
                </a:ext>
              </a:extLst>
            </p:cNvPr>
            <p:cNvSpPr txBox="1"/>
            <p:nvPr/>
          </p:nvSpPr>
          <p:spPr>
            <a:xfrm>
              <a:off x="8852615" y="5867148"/>
              <a:ext cx="2750561" cy="307777"/>
            </a:xfrm>
            <a:prstGeom prst="rect">
              <a:avLst/>
            </a:prstGeom>
            <a:noFill/>
          </p:spPr>
          <p:txBody>
            <a:bodyPr wrap="none" rtlCol="0">
              <a:spAutoFit/>
            </a:bodyPr>
            <a:lstStyle/>
            <a:p>
              <a:r>
                <a:rPr lang="en-US" sz="1400" b="1" i="1" dirty="0">
                  <a:solidFill>
                    <a:schemeClr val="bg1"/>
                  </a:solidFill>
                </a:rPr>
                <a:t>Our medical difference VQA model</a:t>
              </a:r>
            </a:p>
          </p:txBody>
        </p:sp>
        <p:cxnSp>
          <p:nvCxnSpPr>
            <p:cNvPr id="18" name="直線矢印コネクタ 34">
              <a:extLst>
                <a:ext uri="{FF2B5EF4-FFF2-40B4-BE49-F238E27FC236}">
                  <a16:creationId xmlns:a16="http://schemas.microsoft.com/office/drawing/2014/main" id="{28AA3800-A5FF-30DC-38F1-BCAE4FB69BB9}"/>
                </a:ext>
              </a:extLst>
            </p:cNvPr>
            <p:cNvCxnSpPr>
              <a:cxnSpLocks/>
            </p:cNvCxnSpPr>
            <p:nvPr/>
          </p:nvCxnSpPr>
          <p:spPr>
            <a:xfrm flipH="1" flipV="1">
              <a:off x="7903211" y="3931090"/>
              <a:ext cx="1611535" cy="142773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35">
              <a:extLst>
                <a:ext uri="{FF2B5EF4-FFF2-40B4-BE49-F238E27FC236}">
                  <a16:creationId xmlns:a16="http://schemas.microsoft.com/office/drawing/2014/main" id="{E5D3DB86-5455-6199-8722-E27E552849AB}"/>
                </a:ext>
              </a:extLst>
            </p:cNvPr>
            <p:cNvCxnSpPr>
              <a:cxnSpLocks/>
            </p:cNvCxnSpPr>
            <p:nvPr/>
          </p:nvCxnSpPr>
          <p:spPr>
            <a:xfrm flipH="1" flipV="1">
              <a:off x="6492671" y="4296190"/>
              <a:ext cx="3022074" cy="118821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グループ化 39">
              <a:extLst>
                <a:ext uri="{FF2B5EF4-FFF2-40B4-BE49-F238E27FC236}">
                  <a16:creationId xmlns:a16="http://schemas.microsoft.com/office/drawing/2014/main" id="{67A13108-3139-BA57-A02A-4E191CFD160A}"/>
                </a:ext>
              </a:extLst>
            </p:cNvPr>
            <p:cNvGrpSpPr/>
            <p:nvPr/>
          </p:nvGrpSpPr>
          <p:grpSpPr>
            <a:xfrm>
              <a:off x="9722935" y="5191707"/>
              <a:ext cx="922423" cy="738661"/>
              <a:chOff x="1135822" y="2095646"/>
              <a:chExt cx="4051944" cy="3244729"/>
            </a:xfrm>
          </p:grpSpPr>
          <p:cxnSp>
            <p:nvCxnSpPr>
              <p:cNvPr id="21" name="直線コネクタ 40">
                <a:extLst>
                  <a:ext uri="{FF2B5EF4-FFF2-40B4-BE49-F238E27FC236}">
                    <a16:creationId xmlns:a16="http://schemas.microsoft.com/office/drawing/2014/main" id="{D6AEFA2F-B49A-00BE-E4F4-5C4583221A2A}"/>
                  </a:ext>
                </a:extLst>
              </p:cNvPr>
              <p:cNvCxnSpPr>
                <a:stCxn id="190" idx="6"/>
              </p:cNvCxnSpPr>
              <p:nvPr/>
            </p:nvCxnSpPr>
            <p:spPr>
              <a:xfrm>
                <a:off x="2516580" y="2388100"/>
                <a:ext cx="1106180" cy="57761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楕円 41">
                <a:extLst>
                  <a:ext uri="{FF2B5EF4-FFF2-40B4-BE49-F238E27FC236}">
                    <a16:creationId xmlns:a16="http://schemas.microsoft.com/office/drawing/2014/main" id="{C4F122A9-3792-F007-6D75-0D6C8E727CCD}"/>
                  </a:ext>
                </a:extLst>
              </p:cNvPr>
              <p:cNvSpPr/>
              <p:nvPr/>
            </p:nvSpPr>
            <p:spPr>
              <a:xfrm>
                <a:off x="1135827" y="2095646"/>
                <a:ext cx="199505" cy="1995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 name="楕円 42">
                <a:extLst>
                  <a:ext uri="{FF2B5EF4-FFF2-40B4-BE49-F238E27FC236}">
                    <a16:creationId xmlns:a16="http://schemas.microsoft.com/office/drawing/2014/main" id="{F41DA6BD-9C5A-7F7E-8687-26C12D254CA7}"/>
                  </a:ext>
                </a:extLst>
              </p:cNvPr>
              <p:cNvSpPr/>
              <p:nvPr/>
            </p:nvSpPr>
            <p:spPr>
              <a:xfrm>
                <a:off x="1135827" y="2530678"/>
                <a:ext cx="199505" cy="1995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楕円 43">
                <a:extLst>
                  <a:ext uri="{FF2B5EF4-FFF2-40B4-BE49-F238E27FC236}">
                    <a16:creationId xmlns:a16="http://schemas.microsoft.com/office/drawing/2014/main" id="{A0F70FAE-FC8D-F6F5-7C37-C620DF352EB5}"/>
                  </a:ext>
                </a:extLst>
              </p:cNvPr>
              <p:cNvSpPr/>
              <p:nvPr/>
            </p:nvSpPr>
            <p:spPr>
              <a:xfrm>
                <a:off x="1135826" y="2965710"/>
                <a:ext cx="199505" cy="1995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楕円 44">
                <a:extLst>
                  <a:ext uri="{FF2B5EF4-FFF2-40B4-BE49-F238E27FC236}">
                    <a16:creationId xmlns:a16="http://schemas.microsoft.com/office/drawing/2014/main" id="{944EE460-4B58-A4FD-F8BE-B486FB15EC7A}"/>
                  </a:ext>
                </a:extLst>
              </p:cNvPr>
              <p:cNvSpPr/>
              <p:nvPr/>
            </p:nvSpPr>
            <p:spPr>
              <a:xfrm>
                <a:off x="1135822" y="4705838"/>
                <a:ext cx="199505" cy="1995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 name="楕円 45">
                <a:extLst>
                  <a:ext uri="{FF2B5EF4-FFF2-40B4-BE49-F238E27FC236}">
                    <a16:creationId xmlns:a16="http://schemas.microsoft.com/office/drawing/2014/main" id="{A6060DE1-80B8-D8D2-1F9A-287F03C86496}"/>
                  </a:ext>
                </a:extLst>
              </p:cNvPr>
              <p:cNvSpPr/>
              <p:nvPr/>
            </p:nvSpPr>
            <p:spPr>
              <a:xfrm>
                <a:off x="1135822" y="5140870"/>
                <a:ext cx="199505" cy="19950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nvGrpSpPr>
              <p:cNvPr id="27" name="グループ化 46">
                <a:extLst>
                  <a:ext uri="{FF2B5EF4-FFF2-40B4-BE49-F238E27FC236}">
                    <a16:creationId xmlns:a16="http://schemas.microsoft.com/office/drawing/2014/main" id="{2EB1D18C-5117-024F-9CCF-5F1AEDEB4CE9}"/>
                  </a:ext>
                </a:extLst>
              </p:cNvPr>
              <p:cNvGrpSpPr/>
              <p:nvPr/>
            </p:nvGrpSpPr>
            <p:grpSpPr>
              <a:xfrm>
                <a:off x="2317070" y="2288347"/>
                <a:ext cx="199510" cy="2809697"/>
                <a:chOff x="5749632" y="2355779"/>
                <a:chExt cx="199510" cy="2809697"/>
              </a:xfrm>
            </p:grpSpPr>
            <p:sp>
              <p:nvSpPr>
                <p:cNvPr id="190" name="楕円 127">
                  <a:extLst>
                    <a:ext uri="{FF2B5EF4-FFF2-40B4-BE49-F238E27FC236}">
                      <a16:creationId xmlns:a16="http://schemas.microsoft.com/office/drawing/2014/main" id="{84F5B2F8-2AAF-C73E-7FF9-33A2A1CAC46A}"/>
                    </a:ext>
                  </a:extLst>
                </p:cNvPr>
                <p:cNvSpPr/>
                <p:nvPr/>
              </p:nvSpPr>
              <p:spPr>
                <a:xfrm>
                  <a:off x="5749637" y="2355779"/>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1" name="楕円 128">
                  <a:extLst>
                    <a:ext uri="{FF2B5EF4-FFF2-40B4-BE49-F238E27FC236}">
                      <a16:creationId xmlns:a16="http://schemas.microsoft.com/office/drawing/2014/main" id="{6BB33ABB-46CE-0D92-3281-B4B28437B0E6}"/>
                    </a:ext>
                  </a:extLst>
                </p:cNvPr>
                <p:cNvSpPr/>
                <p:nvPr/>
              </p:nvSpPr>
              <p:spPr>
                <a:xfrm>
                  <a:off x="5749637" y="2790811"/>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2" name="楕円 129">
                  <a:extLst>
                    <a:ext uri="{FF2B5EF4-FFF2-40B4-BE49-F238E27FC236}">
                      <a16:creationId xmlns:a16="http://schemas.microsoft.com/office/drawing/2014/main" id="{AE8BD243-B0DB-7DF4-368D-854394BF94E0}"/>
                    </a:ext>
                  </a:extLst>
                </p:cNvPr>
                <p:cNvSpPr/>
                <p:nvPr/>
              </p:nvSpPr>
              <p:spPr>
                <a:xfrm>
                  <a:off x="5749636" y="3225843"/>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3" name="楕円 130">
                  <a:extLst>
                    <a:ext uri="{FF2B5EF4-FFF2-40B4-BE49-F238E27FC236}">
                      <a16:creationId xmlns:a16="http://schemas.microsoft.com/office/drawing/2014/main" id="{8A8788E6-A802-9BBD-FAEA-1CF1441B1675}"/>
                    </a:ext>
                  </a:extLst>
                </p:cNvPr>
                <p:cNvSpPr/>
                <p:nvPr/>
              </p:nvSpPr>
              <p:spPr>
                <a:xfrm>
                  <a:off x="5749635" y="3660875"/>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4" name="楕円 131">
                  <a:extLst>
                    <a:ext uri="{FF2B5EF4-FFF2-40B4-BE49-F238E27FC236}">
                      <a16:creationId xmlns:a16="http://schemas.microsoft.com/office/drawing/2014/main" id="{C09100F4-BE55-2FF4-534A-9EE8A79CA1E1}"/>
                    </a:ext>
                  </a:extLst>
                </p:cNvPr>
                <p:cNvSpPr/>
                <p:nvPr/>
              </p:nvSpPr>
              <p:spPr>
                <a:xfrm>
                  <a:off x="5749634" y="4095907"/>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5" name="楕円 132">
                  <a:extLst>
                    <a:ext uri="{FF2B5EF4-FFF2-40B4-BE49-F238E27FC236}">
                      <a16:creationId xmlns:a16="http://schemas.microsoft.com/office/drawing/2014/main" id="{4FF69EB3-DCCB-3951-5584-1CFA4104B520}"/>
                    </a:ext>
                  </a:extLst>
                </p:cNvPr>
                <p:cNvSpPr/>
                <p:nvPr/>
              </p:nvSpPr>
              <p:spPr>
                <a:xfrm>
                  <a:off x="5749633" y="4530939"/>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96" name="楕円 133">
                  <a:extLst>
                    <a:ext uri="{FF2B5EF4-FFF2-40B4-BE49-F238E27FC236}">
                      <a16:creationId xmlns:a16="http://schemas.microsoft.com/office/drawing/2014/main" id="{4B84FCF1-D2BF-9A73-8991-B1FF5E407A81}"/>
                    </a:ext>
                  </a:extLst>
                </p:cNvPr>
                <p:cNvSpPr/>
                <p:nvPr/>
              </p:nvSpPr>
              <p:spPr>
                <a:xfrm>
                  <a:off x="5749632" y="4965971"/>
                  <a:ext cx="199505" cy="199505"/>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nvGrpSpPr>
              <p:cNvPr id="28" name="グループ化 47">
                <a:extLst>
                  <a:ext uri="{FF2B5EF4-FFF2-40B4-BE49-F238E27FC236}">
                    <a16:creationId xmlns:a16="http://schemas.microsoft.com/office/drawing/2014/main" id="{AE1A63AD-0427-9E91-4A43-669F88BE14AE}"/>
                  </a:ext>
                </a:extLst>
              </p:cNvPr>
              <p:cNvGrpSpPr/>
              <p:nvPr/>
            </p:nvGrpSpPr>
            <p:grpSpPr>
              <a:xfrm>
                <a:off x="1235574" y="3789567"/>
                <a:ext cx="45720" cy="284089"/>
                <a:chOff x="2488429" y="3571486"/>
                <a:chExt cx="45720" cy="284089"/>
              </a:xfrm>
            </p:grpSpPr>
            <p:sp>
              <p:nvSpPr>
                <p:cNvPr id="187" name="楕円 124">
                  <a:extLst>
                    <a:ext uri="{FF2B5EF4-FFF2-40B4-BE49-F238E27FC236}">
                      <a16:creationId xmlns:a16="http://schemas.microsoft.com/office/drawing/2014/main" id="{CF43C4E0-4CFB-846C-8A61-B40D44C1F488}"/>
                    </a:ext>
                  </a:extLst>
                </p:cNvPr>
                <p:cNvSpPr/>
                <p:nvPr/>
              </p:nvSpPr>
              <p:spPr>
                <a:xfrm>
                  <a:off x="2488430" y="357148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8" name="楕円 125">
                  <a:extLst>
                    <a:ext uri="{FF2B5EF4-FFF2-40B4-BE49-F238E27FC236}">
                      <a16:creationId xmlns:a16="http://schemas.microsoft.com/office/drawing/2014/main" id="{4EFDF9C0-80A5-4A64-01D4-D4BFA9E6639B}"/>
                    </a:ext>
                  </a:extLst>
                </p:cNvPr>
                <p:cNvSpPr/>
                <p:nvPr/>
              </p:nvSpPr>
              <p:spPr>
                <a:xfrm>
                  <a:off x="2488430" y="368861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9" name="楕円 126">
                  <a:extLst>
                    <a:ext uri="{FF2B5EF4-FFF2-40B4-BE49-F238E27FC236}">
                      <a16:creationId xmlns:a16="http://schemas.microsoft.com/office/drawing/2014/main" id="{5990E3EA-0955-16D2-9B5A-40E05BD8123E}"/>
                    </a:ext>
                  </a:extLst>
                </p:cNvPr>
                <p:cNvSpPr/>
                <p:nvPr/>
              </p:nvSpPr>
              <p:spPr>
                <a:xfrm>
                  <a:off x="2488429" y="3809856"/>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cxnSp>
            <p:nvCxnSpPr>
              <p:cNvPr id="29" name="直線コネクタ 48">
                <a:extLst>
                  <a:ext uri="{FF2B5EF4-FFF2-40B4-BE49-F238E27FC236}">
                    <a16:creationId xmlns:a16="http://schemas.microsoft.com/office/drawing/2014/main" id="{17B2F95B-CA93-7802-B3BA-D165B390ED0E}"/>
                  </a:ext>
                </a:extLst>
              </p:cNvPr>
              <p:cNvCxnSpPr>
                <a:endCxn id="33" idx="2"/>
              </p:cNvCxnSpPr>
              <p:nvPr/>
            </p:nvCxnSpPr>
            <p:spPr>
              <a:xfrm>
                <a:off x="3822265" y="2965710"/>
                <a:ext cx="1165996" cy="435031"/>
              </a:xfrm>
              <a:prstGeom prst="line">
                <a:avLst/>
              </a:prstGeom>
            </p:spPr>
            <p:style>
              <a:lnRef idx="1">
                <a:schemeClr val="accent1"/>
              </a:lnRef>
              <a:fillRef idx="0">
                <a:schemeClr val="accent1"/>
              </a:fillRef>
              <a:effectRef idx="0">
                <a:schemeClr val="accent1"/>
              </a:effectRef>
              <a:fontRef idx="minor">
                <a:schemeClr val="tx1"/>
              </a:fontRef>
            </p:style>
          </p:cxnSp>
          <p:sp>
            <p:nvSpPr>
              <p:cNvPr id="30" name="楕円 49">
                <a:extLst>
                  <a:ext uri="{FF2B5EF4-FFF2-40B4-BE49-F238E27FC236}">
                    <a16:creationId xmlns:a16="http://schemas.microsoft.com/office/drawing/2014/main" id="{1B63B8C0-70C4-B445-3FA8-B82EF93753D3}"/>
                  </a:ext>
                </a:extLst>
              </p:cNvPr>
              <p:cNvSpPr/>
              <p:nvPr/>
            </p:nvSpPr>
            <p:spPr>
              <a:xfrm>
                <a:off x="3622760" y="3300989"/>
                <a:ext cx="199505" cy="199505"/>
              </a:xfrm>
              <a:prstGeom prst="ellipse">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1" name="楕円 50">
                <a:extLst>
                  <a:ext uri="{FF2B5EF4-FFF2-40B4-BE49-F238E27FC236}">
                    <a16:creationId xmlns:a16="http://schemas.microsoft.com/office/drawing/2014/main" id="{E96A0DED-7497-706B-3090-03A02110F572}"/>
                  </a:ext>
                </a:extLst>
              </p:cNvPr>
              <p:cNvSpPr/>
              <p:nvPr/>
            </p:nvSpPr>
            <p:spPr>
              <a:xfrm>
                <a:off x="3622759" y="3736021"/>
                <a:ext cx="199505" cy="19950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2" name="楕円 51">
                <a:extLst>
                  <a:ext uri="{FF2B5EF4-FFF2-40B4-BE49-F238E27FC236}">
                    <a16:creationId xmlns:a16="http://schemas.microsoft.com/office/drawing/2014/main" id="{2DD076D1-E8A7-A40F-EE50-E20F11AD1BD9}"/>
                  </a:ext>
                </a:extLst>
              </p:cNvPr>
              <p:cNvSpPr/>
              <p:nvPr/>
            </p:nvSpPr>
            <p:spPr>
              <a:xfrm>
                <a:off x="3622758" y="4171053"/>
                <a:ext cx="199505" cy="19950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3" name="楕円 52">
                <a:extLst>
                  <a:ext uri="{FF2B5EF4-FFF2-40B4-BE49-F238E27FC236}">
                    <a16:creationId xmlns:a16="http://schemas.microsoft.com/office/drawing/2014/main" id="{9D76316C-7C86-43AA-215B-BCECA7A8FA42}"/>
                  </a:ext>
                </a:extLst>
              </p:cNvPr>
              <p:cNvSpPr/>
              <p:nvPr/>
            </p:nvSpPr>
            <p:spPr>
              <a:xfrm>
                <a:off x="4988261" y="3300988"/>
                <a:ext cx="199505" cy="19950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4" name="楕円 53">
                <a:extLst>
                  <a:ext uri="{FF2B5EF4-FFF2-40B4-BE49-F238E27FC236}">
                    <a16:creationId xmlns:a16="http://schemas.microsoft.com/office/drawing/2014/main" id="{D2C960C9-25E4-796B-8521-91D12AA7EE91}"/>
                  </a:ext>
                </a:extLst>
              </p:cNvPr>
              <p:cNvSpPr/>
              <p:nvPr/>
            </p:nvSpPr>
            <p:spPr>
              <a:xfrm>
                <a:off x="4988261" y="3782301"/>
                <a:ext cx="199505" cy="19950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cxnSp>
            <p:nvCxnSpPr>
              <p:cNvPr id="35" name="直線コネクタ 54">
                <a:extLst>
                  <a:ext uri="{FF2B5EF4-FFF2-40B4-BE49-F238E27FC236}">
                    <a16:creationId xmlns:a16="http://schemas.microsoft.com/office/drawing/2014/main" id="{42070E26-5B69-48AB-8FD7-FE96D0C0B8CE}"/>
                  </a:ext>
                </a:extLst>
              </p:cNvPr>
              <p:cNvCxnSpPr>
                <a:endCxn id="33" idx="2"/>
              </p:cNvCxnSpPr>
              <p:nvPr/>
            </p:nvCxnSpPr>
            <p:spPr>
              <a:xfrm flipV="1">
                <a:off x="3821217" y="3400741"/>
                <a:ext cx="1167044" cy="4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55">
                <a:extLst>
                  <a:ext uri="{FF2B5EF4-FFF2-40B4-BE49-F238E27FC236}">
                    <a16:creationId xmlns:a16="http://schemas.microsoft.com/office/drawing/2014/main" id="{6C781204-615A-7234-952F-9DB50491116B}"/>
                  </a:ext>
                </a:extLst>
              </p:cNvPr>
              <p:cNvCxnSpPr>
                <a:stCxn id="31" idx="6"/>
                <a:endCxn id="33" idx="2"/>
              </p:cNvCxnSpPr>
              <p:nvPr/>
            </p:nvCxnSpPr>
            <p:spPr>
              <a:xfrm flipV="1">
                <a:off x="3822264" y="3400741"/>
                <a:ext cx="1165997" cy="4350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56">
                <a:extLst>
                  <a:ext uri="{FF2B5EF4-FFF2-40B4-BE49-F238E27FC236}">
                    <a16:creationId xmlns:a16="http://schemas.microsoft.com/office/drawing/2014/main" id="{649B5CF2-1B6C-5ADB-597F-70ED0CB3866F}"/>
                  </a:ext>
                </a:extLst>
              </p:cNvPr>
              <p:cNvCxnSpPr>
                <a:stCxn id="32" idx="6"/>
                <a:endCxn id="33" idx="2"/>
              </p:cNvCxnSpPr>
              <p:nvPr/>
            </p:nvCxnSpPr>
            <p:spPr>
              <a:xfrm flipV="1">
                <a:off x="3822263" y="3400741"/>
                <a:ext cx="1165998" cy="870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57">
                <a:extLst>
                  <a:ext uri="{FF2B5EF4-FFF2-40B4-BE49-F238E27FC236}">
                    <a16:creationId xmlns:a16="http://schemas.microsoft.com/office/drawing/2014/main" id="{9C725EA0-330E-D5BA-906D-C5527C06149A}"/>
                  </a:ext>
                </a:extLst>
              </p:cNvPr>
              <p:cNvCxnSpPr>
                <a:endCxn id="34" idx="2"/>
              </p:cNvCxnSpPr>
              <p:nvPr/>
            </p:nvCxnSpPr>
            <p:spPr>
              <a:xfrm>
                <a:off x="3821217" y="2965708"/>
                <a:ext cx="1167044" cy="916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58">
                <a:extLst>
                  <a:ext uri="{FF2B5EF4-FFF2-40B4-BE49-F238E27FC236}">
                    <a16:creationId xmlns:a16="http://schemas.microsoft.com/office/drawing/2014/main" id="{33F3851A-46BE-4C66-2C2B-70574F59D5A7}"/>
                  </a:ext>
                </a:extLst>
              </p:cNvPr>
              <p:cNvCxnSpPr>
                <a:stCxn id="30" idx="6"/>
                <a:endCxn id="34" idx="2"/>
              </p:cNvCxnSpPr>
              <p:nvPr/>
            </p:nvCxnSpPr>
            <p:spPr>
              <a:xfrm>
                <a:off x="3822265" y="3400742"/>
                <a:ext cx="1165996" cy="481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59">
                <a:extLst>
                  <a:ext uri="{FF2B5EF4-FFF2-40B4-BE49-F238E27FC236}">
                    <a16:creationId xmlns:a16="http://schemas.microsoft.com/office/drawing/2014/main" id="{85229DEE-A4FC-2F67-AA1F-1084F3F3BCEF}"/>
                  </a:ext>
                </a:extLst>
              </p:cNvPr>
              <p:cNvCxnSpPr>
                <a:stCxn id="31" idx="6"/>
                <a:endCxn id="34" idx="2"/>
              </p:cNvCxnSpPr>
              <p:nvPr/>
            </p:nvCxnSpPr>
            <p:spPr>
              <a:xfrm>
                <a:off x="3822264" y="3835774"/>
                <a:ext cx="1165997" cy="4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60">
                <a:extLst>
                  <a:ext uri="{FF2B5EF4-FFF2-40B4-BE49-F238E27FC236}">
                    <a16:creationId xmlns:a16="http://schemas.microsoft.com/office/drawing/2014/main" id="{B8115738-3279-3325-293F-86B94155202A}"/>
                  </a:ext>
                </a:extLst>
              </p:cNvPr>
              <p:cNvCxnSpPr>
                <a:stCxn id="32" idx="6"/>
                <a:endCxn id="34" idx="2"/>
              </p:cNvCxnSpPr>
              <p:nvPr/>
            </p:nvCxnSpPr>
            <p:spPr>
              <a:xfrm flipV="1">
                <a:off x="3822263" y="3882054"/>
                <a:ext cx="1165998" cy="388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61">
                <a:extLst>
                  <a:ext uri="{FF2B5EF4-FFF2-40B4-BE49-F238E27FC236}">
                    <a16:creationId xmlns:a16="http://schemas.microsoft.com/office/drawing/2014/main" id="{86C42BE3-A61D-8280-7DF9-0312F665160F}"/>
                  </a:ext>
                </a:extLst>
              </p:cNvPr>
              <p:cNvCxnSpPr>
                <a:stCxn id="191" idx="6"/>
              </p:cNvCxnSpPr>
              <p:nvPr/>
            </p:nvCxnSpPr>
            <p:spPr>
              <a:xfrm>
                <a:off x="2516580" y="2823132"/>
                <a:ext cx="1106180" cy="14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コネクタ 62">
                <a:extLst>
                  <a:ext uri="{FF2B5EF4-FFF2-40B4-BE49-F238E27FC236}">
                    <a16:creationId xmlns:a16="http://schemas.microsoft.com/office/drawing/2014/main" id="{BB1E3C43-F864-C588-B462-44BE794501DB}"/>
                  </a:ext>
                </a:extLst>
              </p:cNvPr>
              <p:cNvCxnSpPr>
                <a:stCxn id="192" idx="6"/>
              </p:cNvCxnSpPr>
              <p:nvPr/>
            </p:nvCxnSpPr>
            <p:spPr>
              <a:xfrm flipV="1">
                <a:off x="2516579" y="2965710"/>
                <a:ext cx="1106181" cy="29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63">
                <a:extLst>
                  <a:ext uri="{FF2B5EF4-FFF2-40B4-BE49-F238E27FC236}">
                    <a16:creationId xmlns:a16="http://schemas.microsoft.com/office/drawing/2014/main" id="{AAA3A557-D47E-9C5C-ABE5-E3636492F0C6}"/>
                  </a:ext>
                </a:extLst>
              </p:cNvPr>
              <p:cNvCxnSpPr>
                <a:stCxn id="193" idx="6"/>
              </p:cNvCxnSpPr>
              <p:nvPr/>
            </p:nvCxnSpPr>
            <p:spPr>
              <a:xfrm flipV="1">
                <a:off x="2516578" y="2965710"/>
                <a:ext cx="1106182" cy="72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線コネクタ 64">
                <a:extLst>
                  <a:ext uri="{FF2B5EF4-FFF2-40B4-BE49-F238E27FC236}">
                    <a16:creationId xmlns:a16="http://schemas.microsoft.com/office/drawing/2014/main" id="{4F0CB8D9-72C9-CFF7-0249-C711D3610AAE}"/>
                  </a:ext>
                </a:extLst>
              </p:cNvPr>
              <p:cNvCxnSpPr>
                <a:stCxn id="194" idx="6"/>
              </p:cNvCxnSpPr>
              <p:nvPr/>
            </p:nvCxnSpPr>
            <p:spPr>
              <a:xfrm flipV="1">
                <a:off x="2516577" y="2965710"/>
                <a:ext cx="1106183" cy="116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65">
                <a:extLst>
                  <a:ext uri="{FF2B5EF4-FFF2-40B4-BE49-F238E27FC236}">
                    <a16:creationId xmlns:a16="http://schemas.microsoft.com/office/drawing/2014/main" id="{10E0C3B1-298B-50A3-E587-9F0823588A2E}"/>
                  </a:ext>
                </a:extLst>
              </p:cNvPr>
              <p:cNvCxnSpPr>
                <a:stCxn id="195" idx="6"/>
              </p:cNvCxnSpPr>
              <p:nvPr/>
            </p:nvCxnSpPr>
            <p:spPr>
              <a:xfrm flipV="1">
                <a:off x="2516576" y="2965710"/>
                <a:ext cx="1106184" cy="1597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66">
                <a:extLst>
                  <a:ext uri="{FF2B5EF4-FFF2-40B4-BE49-F238E27FC236}">
                    <a16:creationId xmlns:a16="http://schemas.microsoft.com/office/drawing/2014/main" id="{7834BF22-9BC0-2324-1258-9E72BB79368A}"/>
                  </a:ext>
                </a:extLst>
              </p:cNvPr>
              <p:cNvCxnSpPr>
                <a:stCxn id="196" idx="6"/>
              </p:cNvCxnSpPr>
              <p:nvPr/>
            </p:nvCxnSpPr>
            <p:spPr>
              <a:xfrm flipV="1">
                <a:off x="2516575" y="2965710"/>
                <a:ext cx="1106185" cy="203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67">
                <a:extLst>
                  <a:ext uri="{FF2B5EF4-FFF2-40B4-BE49-F238E27FC236}">
                    <a16:creationId xmlns:a16="http://schemas.microsoft.com/office/drawing/2014/main" id="{2AF9DB83-AF53-4183-24A5-44485A5C7E63}"/>
                  </a:ext>
                </a:extLst>
              </p:cNvPr>
              <p:cNvCxnSpPr>
                <a:stCxn id="190" idx="6"/>
                <a:endCxn id="30" idx="2"/>
              </p:cNvCxnSpPr>
              <p:nvPr/>
            </p:nvCxnSpPr>
            <p:spPr>
              <a:xfrm>
                <a:off x="2516580" y="2388100"/>
                <a:ext cx="1106180" cy="1012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68">
                <a:extLst>
                  <a:ext uri="{FF2B5EF4-FFF2-40B4-BE49-F238E27FC236}">
                    <a16:creationId xmlns:a16="http://schemas.microsoft.com/office/drawing/2014/main" id="{79D5D080-DC11-CDF0-F528-E840C501BB68}"/>
                  </a:ext>
                </a:extLst>
              </p:cNvPr>
              <p:cNvCxnSpPr>
                <a:stCxn id="191" idx="6"/>
                <a:endCxn id="30" idx="2"/>
              </p:cNvCxnSpPr>
              <p:nvPr/>
            </p:nvCxnSpPr>
            <p:spPr>
              <a:xfrm>
                <a:off x="2516580" y="2823132"/>
                <a:ext cx="1106180" cy="577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69">
                <a:extLst>
                  <a:ext uri="{FF2B5EF4-FFF2-40B4-BE49-F238E27FC236}">
                    <a16:creationId xmlns:a16="http://schemas.microsoft.com/office/drawing/2014/main" id="{9D786117-71D3-FDC8-9FA4-FF77FC1AE610}"/>
                  </a:ext>
                </a:extLst>
              </p:cNvPr>
              <p:cNvCxnSpPr>
                <a:stCxn id="192" idx="6"/>
                <a:endCxn id="30" idx="2"/>
              </p:cNvCxnSpPr>
              <p:nvPr/>
            </p:nvCxnSpPr>
            <p:spPr>
              <a:xfrm>
                <a:off x="2516579" y="3258164"/>
                <a:ext cx="1106181" cy="14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70">
                <a:extLst>
                  <a:ext uri="{FF2B5EF4-FFF2-40B4-BE49-F238E27FC236}">
                    <a16:creationId xmlns:a16="http://schemas.microsoft.com/office/drawing/2014/main" id="{C785A5AF-3AFF-9FCD-0A66-B2C218AA98A5}"/>
                  </a:ext>
                </a:extLst>
              </p:cNvPr>
              <p:cNvCxnSpPr>
                <a:stCxn id="193" idx="6"/>
                <a:endCxn id="30" idx="2"/>
              </p:cNvCxnSpPr>
              <p:nvPr/>
            </p:nvCxnSpPr>
            <p:spPr>
              <a:xfrm flipV="1">
                <a:off x="2516578" y="3400742"/>
                <a:ext cx="1106182" cy="29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71">
                <a:extLst>
                  <a:ext uri="{FF2B5EF4-FFF2-40B4-BE49-F238E27FC236}">
                    <a16:creationId xmlns:a16="http://schemas.microsoft.com/office/drawing/2014/main" id="{52324103-24F6-972F-46A9-488B72F5062B}"/>
                  </a:ext>
                </a:extLst>
              </p:cNvPr>
              <p:cNvCxnSpPr>
                <a:stCxn id="194" idx="6"/>
                <a:endCxn id="30" idx="2"/>
              </p:cNvCxnSpPr>
              <p:nvPr/>
            </p:nvCxnSpPr>
            <p:spPr>
              <a:xfrm flipV="1">
                <a:off x="2516577" y="3400742"/>
                <a:ext cx="1106183" cy="72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72">
                <a:extLst>
                  <a:ext uri="{FF2B5EF4-FFF2-40B4-BE49-F238E27FC236}">
                    <a16:creationId xmlns:a16="http://schemas.microsoft.com/office/drawing/2014/main" id="{D94F35DF-C5A0-BB9F-8EAA-339D684C76EA}"/>
                  </a:ext>
                </a:extLst>
              </p:cNvPr>
              <p:cNvCxnSpPr>
                <a:stCxn id="195" idx="6"/>
                <a:endCxn id="30" idx="2"/>
              </p:cNvCxnSpPr>
              <p:nvPr/>
            </p:nvCxnSpPr>
            <p:spPr>
              <a:xfrm flipV="1">
                <a:off x="2516576" y="3400742"/>
                <a:ext cx="1106184" cy="116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73">
                <a:extLst>
                  <a:ext uri="{FF2B5EF4-FFF2-40B4-BE49-F238E27FC236}">
                    <a16:creationId xmlns:a16="http://schemas.microsoft.com/office/drawing/2014/main" id="{D18845F4-5C14-5278-9654-DCC61392E574}"/>
                  </a:ext>
                </a:extLst>
              </p:cNvPr>
              <p:cNvCxnSpPr>
                <a:stCxn id="196" idx="6"/>
              </p:cNvCxnSpPr>
              <p:nvPr/>
            </p:nvCxnSpPr>
            <p:spPr>
              <a:xfrm flipV="1">
                <a:off x="2516575" y="3443568"/>
                <a:ext cx="1086939" cy="1554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74">
                <a:extLst>
                  <a:ext uri="{FF2B5EF4-FFF2-40B4-BE49-F238E27FC236}">
                    <a16:creationId xmlns:a16="http://schemas.microsoft.com/office/drawing/2014/main" id="{6FB2AB2E-719C-3657-12E9-C140D9F3D2BF}"/>
                  </a:ext>
                </a:extLst>
              </p:cNvPr>
              <p:cNvCxnSpPr>
                <a:stCxn id="190" idx="6"/>
                <a:endCxn id="31" idx="2"/>
              </p:cNvCxnSpPr>
              <p:nvPr/>
            </p:nvCxnSpPr>
            <p:spPr>
              <a:xfrm>
                <a:off x="2516580" y="2388100"/>
                <a:ext cx="1106179" cy="1447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75">
                <a:extLst>
                  <a:ext uri="{FF2B5EF4-FFF2-40B4-BE49-F238E27FC236}">
                    <a16:creationId xmlns:a16="http://schemas.microsoft.com/office/drawing/2014/main" id="{ECC69C12-1BD0-D292-843D-B3B8EEC92A4F}"/>
                  </a:ext>
                </a:extLst>
              </p:cNvPr>
              <p:cNvCxnSpPr>
                <a:stCxn id="191" idx="6"/>
                <a:endCxn id="31" idx="2"/>
              </p:cNvCxnSpPr>
              <p:nvPr/>
            </p:nvCxnSpPr>
            <p:spPr>
              <a:xfrm>
                <a:off x="2516580" y="2823132"/>
                <a:ext cx="1106179" cy="1012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76">
                <a:extLst>
                  <a:ext uri="{FF2B5EF4-FFF2-40B4-BE49-F238E27FC236}">
                    <a16:creationId xmlns:a16="http://schemas.microsoft.com/office/drawing/2014/main" id="{029169EE-52F9-97AD-EFB1-D4594E1917BD}"/>
                  </a:ext>
                </a:extLst>
              </p:cNvPr>
              <p:cNvCxnSpPr>
                <a:stCxn id="192" idx="6"/>
                <a:endCxn id="31" idx="2"/>
              </p:cNvCxnSpPr>
              <p:nvPr/>
            </p:nvCxnSpPr>
            <p:spPr>
              <a:xfrm>
                <a:off x="2516579" y="3258164"/>
                <a:ext cx="1106180" cy="577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77">
                <a:extLst>
                  <a:ext uri="{FF2B5EF4-FFF2-40B4-BE49-F238E27FC236}">
                    <a16:creationId xmlns:a16="http://schemas.microsoft.com/office/drawing/2014/main" id="{B699D99A-B249-990F-34ED-5DD27872EAD3}"/>
                  </a:ext>
                </a:extLst>
              </p:cNvPr>
              <p:cNvCxnSpPr>
                <a:stCxn id="193" idx="6"/>
                <a:endCxn id="31" idx="2"/>
              </p:cNvCxnSpPr>
              <p:nvPr/>
            </p:nvCxnSpPr>
            <p:spPr>
              <a:xfrm>
                <a:off x="2516578" y="3693196"/>
                <a:ext cx="1106181" cy="14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78">
                <a:extLst>
                  <a:ext uri="{FF2B5EF4-FFF2-40B4-BE49-F238E27FC236}">
                    <a16:creationId xmlns:a16="http://schemas.microsoft.com/office/drawing/2014/main" id="{01AAEF37-20FC-8355-778F-E03AFE68BBD4}"/>
                  </a:ext>
                </a:extLst>
              </p:cNvPr>
              <p:cNvCxnSpPr>
                <a:stCxn id="194" idx="6"/>
                <a:endCxn id="31" idx="2"/>
              </p:cNvCxnSpPr>
              <p:nvPr/>
            </p:nvCxnSpPr>
            <p:spPr>
              <a:xfrm flipV="1">
                <a:off x="2516577" y="3835774"/>
                <a:ext cx="1106182" cy="29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79">
                <a:extLst>
                  <a:ext uri="{FF2B5EF4-FFF2-40B4-BE49-F238E27FC236}">
                    <a16:creationId xmlns:a16="http://schemas.microsoft.com/office/drawing/2014/main" id="{DCDA90A9-8DBD-F3AC-B53C-3D4971F1E9FB}"/>
                  </a:ext>
                </a:extLst>
              </p:cNvPr>
              <p:cNvCxnSpPr>
                <a:stCxn id="195" idx="6"/>
                <a:endCxn id="31" idx="2"/>
              </p:cNvCxnSpPr>
              <p:nvPr/>
            </p:nvCxnSpPr>
            <p:spPr>
              <a:xfrm flipV="1">
                <a:off x="2516576" y="3835774"/>
                <a:ext cx="1106183" cy="72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80">
                <a:extLst>
                  <a:ext uri="{FF2B5EF4-FFF2-40B4-BE49-F238E27FC236}">
                    <a16:creationId xmlns:a16="http://schemas.microsoft.com/office/drawing/2014/main" id="{C5ED1B21-9C92-25E7-F330-3F39202E6D52}"/>
                  </a:ext>
                </a:extLst>
              </p:cNvPr>
              <p:cNvCxnSpPr>
                <a:stCxn id="196" idx="6"/>
                <a:endCxn id="31" idx="2"/>
              </p:cNvCxnSpPr>
              <p:nvPr/>
            </p:nvCxnSpPr>
            <p:spPr>
              <a:xfrm flipV="1">
                <a:off x="2516575" y="3835774"/>
                <a:ext cx="1106184" cy="1162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81">
                <a:extLst>
                  <a:ext uri="{FF2B5EF4-FFF2-40B4-BE49-F238E27FC236}">
                    <a16:creationId xmlns:a16="http://schemas.microsoft.com/office/drawing/2014/main" id="{12F70A0A-4C1A-C34C-306D-34597844B630}"/>
                  </a:ext>
                </a:extLst>
              </p:cNvPr>
              <p:cNvCxnSpPr>
                <a:stCxn id="190" idx="6"/>
                <a:endCxn id="32" idx="2"/>
              </p:cNvCxnSpPr>
              <p:nvPr/>
            </p:nvCxnSpPr>
            <p:spPr>
              <a:xfrm>
                <a:off x="2516580" y="2388100"/>
                <a:ext cx="1106178" cy="1882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82">
                <a:extLst>
                  <a:ext uri="{FF2B5EF4-FFF2-40B4-BE49-F238E27FC236}">
                    <a16:creationId xmlns:a16="http://schemas.microsoft.com/office/drawing/2014/main" id="{4621C567-EEA0-2717-DC86-F76D0F7D052D}"/>
                  </a:ext>
                </a:extLst>
              </p:cNvPr>
              <p:cNvCxnSpPr>
                <a:stCxn id="191" idx="6"/>
                <a:endCxn id="32" idx="2"/>
              </p:cNvCxnSpPr>
              <p:nvPr/>
            </p:nvCxnSpPr>
            <p:spPr>
              <a:xfrm>
                <a:off x="2516580" y="2823132"/>
                <a:ext cx="1106178" cy="1447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83">
                <a:extLst>
                  <a:ext uri="{FF2B5EF4-FFF2-40B4-BE49-F238E27FC236}">
                    <a16:creationId xmlns:a16="http://schemas.microsoft.com/office/drawing/2014/main" id="{69D742E1-7D71-E75E-3EAC-A0FC8C51E988}"/>
                  </a:ext>
                </a:extLst>
              </p:cNvPr>
              <p:cNvCxnSpPr>
                <a:stCxn id="192" idx="6"/>
                <a:endCxn id="32" idx="2"/>
              </p:cNvCxnSpPr>
              <p:nvPr/>
            </p:nvCxnSpPr>
            <p:spPr>
              <a:xfrm>
                <a:off x="2516579" y="3258164"/>
                <a:ext cx="1106179" cy="1012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84">
                <a:extLst>
                  <a:ext uri="{FF2B5EF4-FFF2-40B4-BE49-F238E27FC236}">
                    <a16:creationId xmlns:a16="http://schemas.microsoft.com/office/drawing/2014/main" id="{99BD336B-93CE-D531-2C29-EBDF9CAF8FBC}"/>
                  </a:ext>
                </a:extLst>
              </p:cNvPr>
              <p:cNvCxnSpPr>
                <a:stCxn id="193" idx="6"/>
                <a:endCxn id="32" idx="2"/>
              </p:cNvCxnSpPr>
              <p:nvPr/>
            </p:nvCxnSpPr>
            <p:spPr>
              <a:xfrm>
                <a:off x="2516578" y="3693196"/>
                <a:ext cx="1106180" cy="577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直線コネクタ 85">
                <a:extLst>
                  <a:ext uri="{FF2B5EF4-FFF2-40B4-BE49-F238E27FC236}">
                    <a16:creationId xmlns:a16="http://schemas.microsoft.com/office/drawing/2014/main" id="{655BF113-5355-852C-3B7C-5BAE72D9E9F0}"/>
                  </a:ext>
                </a:extLst>
              </p:cNvPr>
              <p:cNvCxnSpPr>
                <a:stCxn id="194" idx="6"/>
                <a:endCxn id="32" idx="2"/>
              </p:cNvCxnSpPr>
              <p:nvPr/>
            </p:nvCxnSpPr>
            <p:spPr>
              <a:xfrm>
                <a:off x="2516577" y="4128228"/>
                <a:ext cx="1106181" cy="14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86">
                <a:extLst>
                  <a:ext uri="{FF2B5EF4-FFF2-40B4-BE49-F238E27FC236}">
                    <a16:creationId xmlns:a16="http://schemas.microsoft.com/office/drawing/2014/main" id="{3973FFF8-9943-0190-D9C3-9827ABE3D2D7}"/>
                  </a:ext>
                </a:extLst>
              </p:cNvPr>
              <p:cNvCxnSpPr>
                <a:stCxn id="195" idx="6"/>
                <a:endCxn id="32" idx="2"/>
              </p:cNvCxnSpPr>
              <p:nvPr/>
            </p:nvCxnSpPr>
            <p:spPr>
              <a:xfrm flipV="1">
                <a:off x="2516576" y="4270806"/>
                <a:ext cx="1106182" cy="29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直線コネクタ 87">
                <a:extLst>
                  <a:ext uri="{FF2B5EF4-FFF2-40B4-BE49-F238E27FC236}">
                    <a16:creationId xmlns:a16="http://schemas.microsoft.com/office/drawing/2014/main" id="{009A484E-BFBF-6D69-A2FB-788B9D30F998}"/>
                  </a:ext>
                </a:extLst>
              </p:cNvPr>
              <p:cNvCxnSpPr>
                <a:stCxn id="196" idx="6"/>
                <a:endCxn id="32" idx="2"/>
              </p:cNvCxnSpPr>
              <p:nvPr/>
            </p:nvCxnSpPr>
            <p:spPr>
              <a:xfrm flipV="1">
                <a:off x="2516575" y="4270806"/>
                <a:ext cx="1106183" cy="72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88">
                <a:extLst>
                  <a:ext uri="{FF2B5EF4-FFF2-40B4-BE49-F238E27FC236}">
                    <a16:creationId xmlns:a16="http://schemas.microsoft.com/office/drawing/2014/main" id="{C8EA86E9-62FF-A309-79CC-BDFA71E596EE}"/>
                  </a:ext>
                </a:extLst>
              </p:cNvPr>
              <p:cNvCxnSpPr>
                <a:endCxn id="190" idx="2"/>
              </p:cNvCxnSpPr>
              <p:nvPr/>
            </p:nvCxnSpPr>
            <p:spPr>
              <a:xfrm>
                <a:off x="1335327" y="2187493"/>
                <a:ext cx="981748" cy="200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直線コネクタ 89">
                <a:extLst>
                  <a:ext uri="{FF2B5EF4-FFF2-40B4-BE49-F238E27FC236}">
                    <a16:creationId xmlns:a16="http://schemas.microsoft.com/office/drawing/2014/main" id="{AF00FD85-9CCE-82CB-39EB-7F6367B8F697}"/>
                  </a:ext>
                </a:extLst>
              </p:cNvPr>
              <p:cNvCxnSpPr>
                <a:stCxn id="22" idx="6"/>
                <a:endCxn id="191" idx="2"/>
              </p:cNvCxnSpPr>
              <p:nvPr/>
            </p:nvCxnSpPr>
            <p:spPr>
              <a:xfrm>
                <a:off x="1335332" y="2195399"/>
                <a:ext cx="981743" cy="62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90">
                <a:extLst>
                  <a:ext uri="{FF2B5EF4-FFF2-40B4-BE49-F238E27FC236}">
                    <a16:creationId xmlns:a16="http://schemas.microsoft.com/office/drawing/2014/main" id="{4DBEF86D-15A1-736E-178E-6563978A0835}"/>
                  </a:ext>
                </a:extLst>
              </p:cNvPr>
              <p:cNvCxnSpPr>
                <a:stCxn id="22" idx="6"/>
                <a:endCxn id="192" idx="2"/>
              </p:cNvCxnSpPr>
              <p:nvPr/>
            </p:nvCxnSpPr>
            <p:spPr>
              <a:xfrm>
                <a:off x="1335332" y="2195399"/>
                <a:ext cx="981742" cy="1062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直線コネクタ 91">
                <a:extLst>
                  <a:ext uri="{FF2B5EF4-FFF2-40B4-BE49-F238E27FC236}">
                    <a16:creationId xmlns:a16="http://schemas.microsoft.com/office/drawing/2014/main" id="{D2150632-01C9-6601-834A-37912B942589}"/>
                  </a:ext>
                </a:extLst>
              </p:cNvPr>
              <p:cNvCxnSpPr>
                <a:stCxn id="22" idx="6"/>
                <a:endCxn id="193" idx="2"/>
              </p:cNvCxnSpPr>
              <p:nvPr/>
            </p:nvCxnSpPr>
            <p:spPr>
              <a:xfrm>
                <a:off x="1335332" y="2195399"/>
                <a:ext cx="981741" cy="149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直線コネクタ 92">
                <a:extLst>
                  <a:ext uri="{FF2B5EF4-FFF2-40B4-BE49-F238E27FC236}">
                    <a16:creationId xmlns:a16="http://schemas.microsoft.com/office/drawing/2014/main" id="{F95B63F7-AAA0-1F93-CA2F-313456A92FE3}"/>
                  </a:ext>
                </a:extLst>
              </p:cNvPr>
              <p:cNvCxnSpPr>
                <a:stCxn id="22" idx="6"/>
                <a:endCxn id="194" idx="2"/>
              </p:cNvCxnSpPr>
              <p:nvPr/>
            </p:nvCxnSpPr>
            <p:spPr>
              <a:xfrm>
                <a:off x="1335332" y="2195399"/>
                <a:ext cx="981740" cy="193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93">
                <a:extLst>
                  <a:ext uri="{FF2B5EF4-FFF2-40B4-BE49-F238E27FC236}">
                    <a16:creationId xmlns:a16="http://schemas.microsoft.com/office/drawing/2014/main" id="{E81F7517-1A49-6B89-DDA2-F4A88FDFB93E}"/>
                  </a:ext>
                </a:extLst>
              </p:cNvPr>
              <p:cNvCxnSpPr>
                <a:stCxn id="22" idx="6"/>
                <a:endCxn id="195" idx="2"/>
              </p:cNvCxnSpPr>
              <p:nvPr/>
            </p:nvCxnSpPr>
            <p:spPr>
              <a:xfrm>
                <a:off x="1335332" y="2195399"/>
                <a:ext cx="981739" cy="2367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直線コネクタ 94">
                <a:extLst>
                  <a:ext uri="{FF2B5EF4-FFF2-40B4-BE49-F238E27FC236}">
                    <a16:creationId xmlns:a16="http://schemas.microsoft.com/office/drawing/2014/main" id="{C4565645-A3D6-6F7F-16BA-2E43D1F45648}"/>
                  </a:ext>
                </a:extLst>
              </p:cNvPr>
              <p:cNvCxnSpPr>
                <a:stCxn id="22" idx="6"/>
                <a:endCxn id="196" idx="2"/>
              </p:cNvCxnSpPr>
              <p:nvPr/>
            </p:nvCxnSpPr>
            <p:spPr>
              <a:xfrm>
                <a:off x="1335332" y="2195399"/>
                <a:ext cx="981738" cy="2802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95">
                <a:extLst>
                  <a:ext uri="{FF2B5EF4-FFF2-40B4-BE49-F238E27FC236}">
                    <a16:creationId xmlns:a16="http://schemas.microsoft.com/office/drawing/2014/main" id="{6D34FFC3-3528-BEAA-1665-E2EE5D1F62C1}"/>
                  </a:ext>
                </a:extLst>
              </p:cNvPr>
              <p:cNvCxnSpPr>
                <a:stCxn id="23" idx="6"/>
                <a:endCxn id="190" idx="2"/>
              </p:cNvCxnSpPr>
              <p:nvPr/>
            </p:nvCxnSpPr>
            <p:spPr>
              <a:xfrm flipV="1">
                <a:off x="1335332" y="2388100"/>
                <a:ext cx="981743" cy="2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直線コネクタ 96">
                <a:extLst>
                  <a:ext uri="{FF2B5EF4-FFF2-40B4-BE49-F238E27FC236}">
                    <a16:creationId xmlns:a16="http://schemas.microsoft.com/office/drawing/2014/main" id="{DE1F0F99-E46A-F204-B4A8-298DF2BD1424}"/>
                  </a:ext>
                </a:extLst>
              </p:cNvPr>
              <p:cNvCxnSpPr>
                <a:stCxn id="23" idx="6"/>
                <a:endCxn id="191" idx="2"/>
              </p:cNvCxnSpPr>
              <p:nvPr/>
            </p:nvCxnSpPr>
            <p:spPr>
              <a:xfrm>
                <a:off x="1335332" y="2630431"/>
                <a:ext cx="981743" cy="19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直線コネクタ 97">
                <a:extLst>
                  <a:ext uri="{FF2B5EF4-FFF2-40B4-BE49-F238E27FC236}">
                    <a16:creationId xmlns:a16="http://schemas.microsoft.com/office/drawing/2014/main" id="{E2D27D15-0B14-9A9C-881E-12F8D0DDE148}"/>
                  </a:ext>
                </a:extLst>
              </p:cNvPr>
              <p:cNvCxnSpPr>
                <a:stCxn id="23" idx="6"/>
                <a:endCxn id="192" idx="2"/>
              </p:cNvCxnSpPr>
              <p:nvPr/>
            </p:nvCxnSpPr>
            <p:spPr>
              <a:xfrm>
                <a:off x="1335332" y="2630431"/>
                <a:ext cx="981742" cy="62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直線コネクタ 98">
                <a:extLst>
                  <a:ext uri="{FF2B5EF4-FFF2-40B4-BE49-F238E27FC236}">
                    <a16:creationId xmlns:a16="http://schemas.microsoft.com/office/drawing/2014/main" id="{1D4C52DF-F028-AE46-7FDD-8B1EA0F78E6D}"/>
                  </a:ext>
                </a:extLst>
              </p:cNvPr>
              <p:cNvCxnSpPr>
                <a:endCxn id="193" idx="2"/>
              </p:cNvCxnSpPr>
              <p:nvPr/>
            </p:nvCxnSpPr>
            <p:spPr>
              <a:xfrm>
                <a:off x="1341201" y="2623627"/>
                <a:ext cx="975872" cy="1069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線コネクタ 99">
                <a:extLst>
                  <a:ext uri="{FF2B5EF4-FFF2-40B4-BE49-F238E27FC236}">
                    <a16:creationId xmlns:a16="http://schemas.microsoft.com/office/drawing/2014/main" id="{5C530E9D-2D80-0C75-D7A8-0370D4AEAFF6}"/>
                  </a:ext>
                </a:extLst>
              </p:cNvPr>
              <p:cNvCxnSpPr>
                <a:stCxn id="23" idx="6"/>
                <a:endCxn id="194" idx="2"/>
              </p:cNvCxnSpPr>
              <p:nvPr/>
            </p:nvCxnSpPr>
            <p:spPr>
              <a:xfrm>
                <a:off x="1335332" y="2630431"/>
                <a:ext cx="981740" cy="1497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00">
                <a:extLst>
                  <a:ext uri="{FF2B5EF4-FFF2-40B4-BE49-F238E27FC236}">
                    <a16:creationId xmlns:a16="http://schemas.microsoft.com/office/drawing/2014/main" id="{15EB59B1-E43D-6072-968B-FA93519B650D}"/>
                  </a:ext>
                </a:extLst>
              </p:cNvPr>
              <p:cNvCxnSpPr>
                <a:stCxn id="23" idx="6"/>
                <a:endCxn id="195" idx="2"/>
              </p:cNvCxnSpPr>
              <p:nvPr/>
            </p:nvCxnSpPr>
            <p:spPr>
              <a:xfrm>
                <a:off x="1335332" y="2630431"/>
                <a:ext cx="981739" cy="193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直線コネクタ 101">
                <a:extLst>
                  <a:ext uri="{FF2B5EF4-FFF2-40B4-BE49-F238E27FC236}">
                    <a16:creationId xmlns:a16="http://schemas.microsoft.com/office/drawing/2014/main" id="{C832D1FF-1B0C-7928-F1C1-93F125943F92}"/>
                  </a:ext>
                </a:extLst>
              </p:cNvPr>
              <p:cNvCxnSpPr>
                <a:stCxn id="23" idx="6"/>
                <a:endCxn id="196" idx="2"/>
              </p:cNvCxnSpPr>
              <p:nvPr/>
            </p:nvCxnSpPr>
            <p:spPr>
              <a:xfrm>
                <a:off x="1335332" y="2630431"/>
                <a:ext cx="981738" cy="2367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直線コネクタ 102">
                <a:extLst>
                  <a:ext uri="{FF2B5EF4-FFF2-40B4-BE49-F238E27FC236}">
                    <a16:creationId xmlns:a16="http://schemas.microsoft.com/office/drawing/2014/main" id="{A37EB259-89D2-36FF-D89D-683DC3BB977D}"/>
                  </a:ext>
                </a:extLst>
              </p:cNvPr>
              <p:cNvCxnSpPr>
                <a:stCxn id="24" idx="6"/>
                <a:endCxn id="190" idx="2"/>
              </p:cNvCxnSpPr>
              <p:nvPr/>
            </p:nvCxnSpPr>
            <p:spPr>
              <a:xfrm flipV="1">
                <a:off x="1335331" y="2388100"/>
                <a:ext cx="981744" cy="677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線コネクタ 103">
                <a:extLst>
                  <a:ext uri="{FF2B5EF4-FFF2-40B4-BE49-F238E27FC236}">
                    <a16:creationId xmlns:a16="http://schemas.microsoft.com/office/drawing/2014/main" id="{C2C678B6-CDF7-30C1-5176-A0E761C4924F}"/>
                  </a:ext>
                </a:extLst>
              </p:cNvPr>
              <p:cNvCxnSpPr>
                <a:stCxn id="24" idx="6"/>
                <a:endCxn id="191" idx="2"/>
              </p:cNvCxnSpPr>
              <p:nvPr/>
            </p:nvCxnSpPr>
            <p:spPr>
              <a:xfrm flipV="1">
                <a:off x="1335331" y="2823132"/>
                <a:ext cx="981744" cy="2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04">
                <a:extLst>
                  <a:ext uri="{FF2B5EF4-FFF2-40B4-BE49-F238E27FC236}">
                    <a16:creationId xmlns:a16="http://schemas.microsoft.com/office/drawing/2014/main" id="{75B39884-F48E-BB07-A3E8-FB320ED76F60}"/>
                  </a:ext>
                </a:extLst>
              </p:cNvPr>
              <p:cNvCxnSpPr>
                <a:stCxn id="24" idx="6"/>
                <a:endCxn id="192" idx="2"/>
              </p:cNvCxnSpPr>
              <p:nvPr/>
            </p:nvCxnSpPr>
            <p:spPr>
              <a:xfrm>
                <a:off x="1335331" y="3065463"/>
                <a:ext cx="981743" cy="19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直線コネクタ 105">
                <a:extLst>
                  <a:ext uri="{FF2B5EF4-FFF2-40B4-BE49-F238E27FC236}">
                    <a16:creationId xmlns:a16="http://schemas.microsoft.com/office/drawing/2014/main" id="{B462286F-FF56-1573-CFA4-3531F98CD457}"/>
                  </a:ext>
                </a:extLst>
              </p:cNvPr>
              <p:cNvCxnSpPr>
                <a:stCxn id="24" idx="6"/>
                <a:endCxn id="193" idx="2"/>
              </p:cNvCxnSpPr>
              <p:nvPr/>
            </p:nvCxnSpPr>
            <p:spPr>
              <a:xfrm>
                <a:off x="1335331" y="3065463"/>
                <a:ext cx="981742" cy="627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直線コネクタ 106">
                <a:extLst>
                  <a:ext uri="{FF2B5EF4-FFF2-40B4-BE49-F238E27FC236}">
                    <a16:creationId xmlns:a16="http://schemas.microsoft.com/office/drawing/2014/main" id="{099FDE5E-DE87-F7F6-0519-6799B90353AB}"/>
                  </a:ext>
                </a:extLst>
              </p:cNvPr>
              <p:cNvCxnSpPr>
                <a:stCxn id="24" idx="6"/>
                <a:endCxn id="194" idx="2"/>
              </p:cNvCxnSpPr>
              <p:nvPr/>
            </p:nvCxnSpPr>
            <p:spPr>
              <a:xfrm>
                <a:off x="1335331" y="3065463"/>
                <a:ext cx="981741" cy="1062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直線コネクタ 107">
                <a:extLst>
                  <a:ext uri="{FF2B5EF4-FFF2-40B4-BE49-F238E27FC236}">
                    <a16:creationId xmlns:a16="http://schemas.microsoft.com/office/drawing/2014/main" id="{600DDFEC-2D81-95D5-6947-600B2C2C7D80}"/>
                  </a:ext>
                </a:extLst>
              </p:cNvPr>
              <p:cNvCxnSpPr>
                <a:endCxn id="195" idx="2"/>
              </p:cNvCxnSpPr>
              <p:nvPr/>
            </p:nvCxnSpPr>
            <p:spPr>
              <a:xfrm>
                <a:off x="1349185" y="3092652"/>
                <a:ext cx="967886" cy="1470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コネクタ 108">
                <a:extLst>
                  <a:ext uri="{FF2B5EF4-FFF2-40B4-BE49-F238E27FC236}">
                    <a16:creationId xmlns:a16="http://schemas.microsoft.com/office/drawing/2014/main" id="{B5E7F7D7-251A-B63E-DE57-424FE3310DC7}"/>
                  </a:ext>
                </a:extLst>
              </p:cNvPr>
              <p:cNvCxnSpPr>
                <a:stCxn id="24" idx="6"/>
                <a:endCxn id="196" idx="2"/>
              </p:cNvCxnSpPr>
              <p:nvPr/>
            </p:nvCxnSpPr>
            <p:spPr>
              <a:xfrm>
                <a:off x="1335331" y="3065463"/>
                <a:ext cx="981739" cy="1932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コネクタ 109">
                <a:extLst>
                  <a:ext uri="{FF2B5EF4-FFF2-40B4-BE49-F238E27FC236}">
                    <a16:creationId xmlns:a16="http://schemas.microsoft.com/office/drawing/2014/main" id="{617D402C-3054-E09E-D3FC-DE1F4278DE18}"/>
                  </a:ext>
                </a:extLst>
              </p:cNvPr>
              <p:cNvCxnSpPr>
                <a:stCxn id="25" idx="6"/>
                <a:endCxn id="190" idx="2"/>
              </p:cNvCxnSpPr>
              <p:nvPr/>
            </p:nvCxnSpPr>
            <p:spPr>
              <a:xfrm flipV="1">
                <a:off x="1335327" y="2388100"/>
                <a:ext cx="981748" cy="24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線コネクタ 110">
                <a:extLst>
                  <a:ext uri="{FF2B5EF4-FFF2-40B4-BE49-F238E27FC236}">
                    <a16:creationId xmlns:a16="http://schemas.microsoft.com/office/drawing/2014/main" id="{F7FADD8B-B29F-6340-B92A-BFCD37F05057}"/>
                  </a:ext>
                </a:extLst>
              </p:cNvPr>
              <p:cNvCxnSpPr>
                <a:stCxn id="25" idx="6"/>
                <a:endCxn id="191" idx="2"/>
              </p:cNvCxnSpPr>
              <p:nvPr/>
            </p:nvCxnSpPr>
            <p:spPr>
              <a:xfrm flipV="1">
                <a:off x="1335327" y="2823132"/>
                <a:ext cx="981748" cy="1982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線コネクタ 111">
                <a:extLst>
                  <a:ext uri="{FF2B5EF4-FFF2-40B4-BE49-F238E27FC236}">
                    <a16:creationId xmlns:a16="http://schemas.microsoft.com/office/drawing/2014/main" id="{4AE211E1-D06B-25CC-BBA0-39F743B378EB}"/>
                  </a:ext>
                </a:extLst>
              </p:cNvPr>
              <p:cNvCxnSpPr>
                <a:stCxn id="25" idx="6"/>
                <a:endCxn id="192" idx="2"/>
              </p:cNvCxnSpPr>
              <p:nvPr/>
            </p:nvCxnSpPr>
            <p:spPr>
              <a:xfrm flipV="1">
                <a:off x="1335327" y="3258164"/>
                <a:ext cx="981747" cy="1547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線コネクタ 112">
                <a:extLst>
                  <a:ext uri="{FF2B5EF4-FFF2-40B4-BE49-F238E27FC236}">
                    <a16:creationId xmlns:a16="http://schemas.microsoft.com/office/drawing/2014/main" id="{A73BFC16-397D-3B2A-B0C1-3D1294D08732}"/>
                  </a:ext>
                </a:extLst>
              </p:cNvPr>
              <p:cNvCxnSpPr>
                <a:stCxn id="25" idx="6"/>
                <a:endCxn id="193" idx="2"/>
              </p:cNvCxnSpPr>
              <p:nvPr/>
            </p:nvCxnSpPr>
            <p:spPr>
              <a:xfrm flipV="1">
                <a:off x="1335327" y="3693196"/>
                <a:ext cx="981746" cy="111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線コネクタ 113">
                <a:extLst>
                  <a:ext uri="{FF2B5EF4-FFF2-40B4-BE49-F238E27FC236}">
                    <a16:creationId xmlns:a16="http://schemas.microsoft.com/office/drawing/2014/main" id="{83260DB9-D6D4-65B3-19AB-F23781C8033E}"/>
                  </a:ext>
                </a:extLst>
              </p:cNvPr>
              <p:cNvCxnSpPr>
                <a:stCxn id="25" idx="6"/>
                <a:endCxn id="194" idx="2"/>
              </p:cNvCxnSpPr>
              <p:nvPr/>
            </p:nvCxnSpPr>
            <p:spPr>
              <a:xfrm flipV="1">
                <a:off x="1335327" y="4128228"/>
                <a:ext cx="981745" cy="677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114">
                <a:extLst>
                  <a:ext uri="{FF2B5EF4-FFF2-40B4-BE49-F238E27FC236}">
                    <a16:creationId xmlns:a16="http://schemas.microsoft.com/office/drawing/2014/main" id="{F764C9FA-BC16-7669-85FE-30FD736D418D}"/>
                  </a:ext>
                </a:extLst>
              </p:cNvPr>
              <p:cNvCxnSpPr>
                <a:stCxn id="25" idx="6"/>
                <a:endCxn id="195" idx="2"/>
              </p:cNvCxnSpPr>
              <p:nvPr/>
            </p:nvCxnSpPr>
            <p:spPr>
              <a:xfrm flipV="1">
                <a:off x="1335327" y="4563260"/>
                <a:ext cx="981744" cy="242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直線コネクタ 115">
                <a:extLst>
                  <a:ext uri="{FF2B5EF4-FFF2-40B4-BE49-F238E27FC236}">
                    <a16:creationId xmlns:a16="http://schemas.microsoft.com/office/drawing/2014/main" id="{48F30FCB-A6C8-4C3E-593A-A530240DFA93}"/>
                  </a:ext>
                </a:extLst>
              </p:cNvPr>
              <p:cNvCxnSpPr>
                <a:stCxn id="25" idx="6"/>
                <a:endCxn id="196" idx="2"/>
              </p:cNvCxnSpPr>
              <p:nvPr/>
            </p:nvCxnSpPr>
            <p:spPr>
              <a:xfrm>
                <a:off x="1335327" y="4805591"/>
                <a:ext cx="981743" cy="1927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直線コネクタ 116">
                <a:extLst>
                  <a:ext uri="{FF2B5EF4-FFF2-40B4-BE49-F238E27FC236}">
                    <a16:creationId xmlns:a16="http://schemas.microsoft.com/office/drawing/2014/main" id="{D84AE72A-69BA-140F-AE12-1374303BC379}"/>
                  </a:ext>
                </a:extLst>
              </p:cNvPr>
              <p:cNvCxnSpPr>
                <a:stCxn id="26" idx="6"/>
                <a:endCxn id="190" idx="2"/>
              </p:cNvCxnSpPr>
              <p:nvPr/>
            </p:nvCxnSpPr>
            <p:spPr>
              <a:xfrm flipV="1">
                <a:off x="1335327" y="2388100"/>
                <a:ext cx="981748" cy="2852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直線コネクタ 117">
                <a:extLst>
                  <a:ext uri="{FF2B5EF4-FFF2-40B4-BE49-F238E27FC236}">
                    <a16:creationId xmlns:a16="http://schemas.microsoft.com/office/drawing/2014/main" id="{C5D71A7C-6076-9BB3-70AF-D7E5872CFC6D}"/>
                  </a:ext>
                </a:extLst>
              </p:cNvPr>
              <p:cNvCxnSpPr>
                <a:stCxn id="26" idx="6"/>
                <a:endCxn id="191" idx="2"/>
              </p:cNvCxnSpPr>
              <p:nvPr/>
            </p:nvCxnSpPr>
            <p:spPr>
              <a:xfrm flipV="1">
                <a:off x="1335327" y="2823132"/>
                <a:ext cx="981748" cy="24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線コネクタ 118">
                <a:extLst>
                  <a:ext uri="{FF2B5EF4-FFF2-40B4-BE49-F238E27FC236}">
                    <a16:creationId xmlns:a16="http://schemas.microsoft.com/office/drawing/2014/main" id="{7BA8AED5-A088-2041-A238-A3DC163C5D8A}"/>
                  </a:ext>
                </a:extLst>
              </p:cNvPr>
              <p:cNvCxnSpPr>
                <a:stCxn id="26" idx="6"/>
                <a:endCxn id="192" idx="2"/>
              </p:cNvCxnSpPr>
              <p:nvPr/>
            </p:nvCxnSpPr>
            <p:spPr>
              <a:xfrm flipV="1">
                <a:off x="1335327" y="3258164"/>
                <a:ext cx="981747" cy="1982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直線コネクタ 119">
                <a:extLst>
                  <a:ext uri="{FF2B5EF4-FFF2-40B4-BE49-F238E27FC236}">
                    <a16:creationId xmlns:a16="http://schemas.microsoft.com/office/drawing/2014/main" id="{846548E7-2C6C-722E-C5EB-ECC1FAD24384}"/>
                  </a:ext>
                </a:extLst>
              </p:cNvPr>
              <p:cNvCxnSpPr>
                <a:stCxn id="26" idx="6"/>
                <a:endCxn id="193" idx="2"/>
              </p:cNvCxnSpPr>
              <p:nvPr/>
            </p:nvCxnSpPr>
            <p:spPr>
              <a:xfrm flipV="1">
                <a:off x="1335327" y="3693196"/>
                <a:ext cx="981746" cy="1547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直線コネクタ 120">
                <a:extLst>
                  <a:ext uri="{FF2B5EF4-FFF2-40B4-BE49-F238E27FC236}">
                    <a16:creationId xmlns:a16="http://schemas.microsoft.com/office/drawing/2014/main" id="{BB540D6B-C25C-556A-B816-D3D48BC57EB4}"/>
                  </a:ext>
                </a:extLst>
              </p:cNvPr>
              <p:cNvCxnSpPr>
                <a:stCxn id="26" idx="6"/>
                <a:endCxn id="194" idx="2"/>
              </p:cNvCxnSpPr>
              <p:nvPr/>
            </p:nvCxnSpPr>
            <p:spPr>
              <a:xfrm flipV="1">
                <a:off x="1335327" y="4128228"/>
                <a:ext cx="981745" cy="1112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線コネクタ 121">
                <a:extLst>
                  <a:ext uri="{FF2B5EF4-FFF2-40B4-BE49-F238E27FC236}">
                    <a16:creationId xmlns:a16="http://schemas.microsoft.com/office/drawing/2014/main" id="{93D787EE-1934-CED2-72AC-D218D543D125}"/>
                  </a:ext>
                </a:extLst>
              </p:cNvPr>
              <p:cNvCxnSpPr>
                <a:stCxn id="26" idx="6"/>
                <a:endCxn id="195" idx="2"/>
              </p:cNvCxnSpPr>
              <p:nvPr/>
            </p:nvCxnSpPr>
            <p:spPr>
              <a:xfrm flipV="1">
                <a:off x="1335327" y="4563260"/>
                <a:ext cx="981744" cy="677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コネクタ 122">
                <a:extLst>
                  <a:ext uri="{FF2B5EF4-FFF2-40B4-BE49-F238E27FC236}">
                    <a16:creationId xmlns:a16="http://schemas.microsoft.com/office/drawing/2014/main" id="{4C0071A7-43B8-DCB6-8805-8A3FFEAF94DD}"/>
                  </a:ext>
                </a:extLst>
              </p:cNvPr>
              <p:cNvCxnSpPr>
                <a:stCxn id="26" idx="6"/>
                <a:endCxn id="196" idx="2"/>
              </p:cNvCxnSpPr>
              <p:nvPr/>
            </p:nvCxnSpPr>
            <p:spPr>
              <a:xfrm flipV="1">
                <a:off x="1335327" y="4998292"/>
                <a:ext cx="981743" cy="242331"/>
              </a:xfrm>
              <a:prstGeom prst="line">
                <a:avLst/>
              </a:prstGeom>
            </p:spPr>
            <p:style>
              <a:lnRef idx="1">
                <a:schemeClr val="accent1"/>
              </a:lnRef>
              <a:fillRef idx="0">
                <a:schemeClr val="accent1"/>
              </a:fillRef>
              <a:effectRef idx="0">
                <a:schemeClr val="accent1"/>
              </a:effectRef>
              <a:fontRef idx="minor">
                <a:schemeClr val="tx1"/>
              </a:fontRef>
            </p:style>
          </p:cxnSp>
          <p:sp>
            <p:nvSpPr>
              <p:cNvPr id="186" name="楕円 123">
                <a:extLst>
                  <a:ext uri="{FF2B5EF4-FFF2-40B4-BE49-F238E27FC236}">
                    <a16:creationId xmlns:a16="http://schemas.microsoft.com/office/drawing/2014/main" id="{21F98C00-8E6F-2A2E-24ED-8CF95DB31AB1}"/>
                  </a:ext>
                </a:extLst>
              </p:cNvPr>
              <p:cNvSpPr/>
              <p:nvPr/>
            </p:nvSpPr>
            <p:spPr>
              <a:xfrm>
                <a:off x="3619666" y="2865367"/>
                <a:ext cx="199505" cy="199505"/>
              </a:xfrm>
              <a:prstGeom prst="ellipse">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grpSp>
      <p:grpSp>
        <p:nvGrpSpPr>
          <p:cNvPr id="197" name="Group 196">
            <a:extLst>
              <a:ext uri="{FF2B5EF4-FFF2-40B4-BE49-F238E27FC236}">
                <a16:creationId xmlns:a16="http://schemas.microsoft.com/office/drawing/2014/main" id="{9A65B9EC-BA00-29E8-D33F-F500BCF50684}"/>
              </a:ext>
            </a:extLst>
          </p:cNvPr>
          <p:cNvGrpSpPr/>
          <p:nvPr/>
        </p:nvGrpSpPr>
        <p:grpSpPr>
          <a:xfrm>
            <a:off x="3042976" y="3446743"/>
            <a:ext cx="3387302" cy="965352"/>
            <a:chOff x="3042976" y="3446743"/>
            <a:chExt cx="3387302" cy="965352"/>
          </a:xfrm>
        </p:grpSpPr>
        <p:sp>
          <p:nvSpPr>
            <p:cNvPr id="198" name="楕円 24">
              <a:extLst>
                <a:ext uri="{FF2B5EF4-FFF2-40B4-BE49-F238E27FC236}">
                  <a16:creationId xmlns:a16="http://schemas.microsoft.com/office/drawing/2014/main" id="{C7D26B72-765E-2C74-D8C4-72BEB0E6FCC5}"/>
                </a:ext>
              </a:extLst>
            </p:cNvPr>
            <p:cNvSpPr/>
            <p:nvPr/>
          </p:nvSpPr>
          <p:spPr>
            <a:xfrm>
              <a:off x="6036461" y="4316704"/>
              <a:ext cx="95391" cy="953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9" name="楕円 25">
              <a:extLst>
                <a:ext uri="{FF2B5EF4-FFF2-40B4-BE49-F238E27FC236}">
                  <a16:creationId xmlns:a16="http://schemas.microsoft.com/office/drawing/2014/main" id="{7AD887A8-2391-3395-2B88-0A9948D33735}"/>
                </a:ext>
              </a:extLst>
            </p:cNvPr>
            <p:cNvSpPr/>
            <p:nvPr/>
          </p:nvSpPr>
          <p:spPr>
            <a:xfrm>
              <a:off x="5823270" y="4040984"/>
              <a:ext cx="260562" cy="2605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0" name="四角形: 角を丸くする 26">
              <a:extLst>
                <a:ext uri="{FF2B5EF4-FFF2-40B4-BE49-F238E27FC236}">
                  <a16:creationId xmlns:a16="http://schemas.microsoft.com/office/drawing/2014/main" id="{F5AD0C2E-153A-D625-9817-1DF9D1778113}"/>
                </a:ext>
              </a:extLst>
            </p:cNvPr>
            <p:cNvSpPr/>
            <p:nvPr/>
          </p:nvSpPr>
          <p:spPr>
            <a:xfrm>
              <a:off x="3753567" y="3446743"/>
              <a:ext cx="1966121" cy="67564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1" name="テキスト ボックス 27">
              <a:extLst>
                <a:ext uri="{FF2B5EF4-FFF2-40B4-BE49-F238E27FC236}">
                  <a16:creationId xmlns:a16="http://schemas.microsoft.com/office/drawing/2014/main" id="{DF9346F7-3CE8-DBFD-8112-A3D03FAD5143}"/>
                </a:ext>
              </a:extLst>
            </p:cNvPr>
            <p:cNvSpPr txBox="1"/>
            <p:nvPr/>
          </p:nvSpPr>
          <p:spPr>
            <a:xfrm>
              <a:off x="3042976" y="3564420"/>
              <a:ext cx="3387302" cy="523220"/>
            </a:xfrm>
            <a:prstGeom prst="rect">
              <a:avLst/>
            </a:prstGeom>
            <a:noFill/>
          </p:spPr>
          <p:txBody>
            <a:bodyPr wrap="square">
              <a:spAutoFit/>
            </a:bodyPr>
            <a:lstStyle/>
            <a:p>
              <a:pPr algn="ctr"/>
              <a:r>
                <a:rPr lang="en-US" sz="1400" b="1" i="1" dirty="0">
                  <a:solidFill>
                    <a:schemeClr val="bg1"/>
                  </a:solidFill>
                </a:rPr>
                <a:t>Is there pneumothorax</a:t>
              </a:r>
              <a:br>
                <a:rPr lang="en-US" sz="1400" b="1" i="1" dirty="0">
                  <a:solidFill>
                    <a:schemeClr val="bg1"/>
                  </a:solidFill>
                </a:rPr>
              </a:br>
              <a:r>
                <a:rPr lang="en-US" sz="1400" b="1" i="1" dirty="0">
                  <a:solidFill>
                    <a:schemeClr val="bg1"/>
                  </a:solidFill>
                </a:rPr>
                <a:t>in this image?</a:t>
              </a:r>
              <a:endParaRPr lang="en-US" sz="1400" dirty="0">
                <a:solidFill>
                  <a:schemeClr val="bg1"/>
                </a:solidFill>
              </a:endParaRPr>
            </a:p>
          </p:txBody>
        </p:sp>
      </p:grpSp>
      <p:grpSp>
        <p:nvGrpSpPr>
          <p:cNvPr id="202" name="Group 201">
            <a:extLst>
              <a:ext uri="{FF2B5EF4-FFF2-40B4-BE49-F238E27FC236}">
                <a16:creationId xmlns:a16="http://schemas.microsoft.com/office/drawing/2014/main" id="{0BADECDB-EB00-C4D4-0805-E20009BC1192}"/>
              </a:ext>
            </a:extLst>
          </p:cNvPr>
          <p:cNvGrpSpPr/>
          <p:nvPr/>
        </p:nvGrpSpPr>
        <p:grpSpPr>
          <a:xfrm>
            <a:off x="5952585" y="3182036"/>
            <a:ext cx="2516859" cy="1161850"/>
            <a:chOff x="5952585" y="3182036"/>
            <a:chExt cx="2516859" cy="1161850"/>
          </a:xfrm>
        </p:grpSpPr>
        <p:sp>
          <p:nvSpPr>
            <p:cNvPr id="203" name="四角形: 角を丸くする 28">
              <a:extLst>
                <a:ext uri="{FF2B5EF4-FFF2-40B4-BE49-F238E27FC236}">
                  <a16:creationId xmlns:a16="http://schemas.microsoft.com/office/drawing/2014/main" id="{CFCDF857-79A0-5085-CCB2-D88A782EFEAF}"/>
                </a:ext>
              </a:extLst>
            </p:cNvPr>
            <p:cNvSpPr/>
            <p:nvPr/>
          </p:nvSpPr>
          <p:spPr>
            <a:xfrm>
              <a:off x="5952585" y="3182036"/>
              <a:ext cx="2516859" cy="67564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bg1"/>
                  </a:solidFill>
                </a:rPr>
                <a:t>What has changed compared</a:t>
              </a:r>
            </a:p>
            <a:p>
              <a:pPr algn="ctr"/>
              <a:r>
                <a:rPr lang="en-US" sz="1400" b="1" i="1" dirty="0">
                  <a:solidFill>
                    <a:schemeClr val="bg1"/>
                  </a:solidFill>
                </a:rPr>
                <a:t>to the past image?</a:t>
              </a:r>
              <a:endParaRPr lang="en-US" sz="1400" dirty="0">
                <a:solidFill>
                  <a:schemeClr val="bg1"/>
                </a:solidFill>
              </a:endParaRPr>
            </a:p>
          </p:txBody>
        </p:sp>
        <p:sp>
          <p:nvSpPr>
            <p:cNvPr id="204" name="楕円 30">
              <a:extLst>
                <a:ext uri="{FF2B5EF4-FFF2-40B4-BE49-F238E27FC236}">
                  <a16:creationId xmlns:a16="http://schemas.microsoft.com/office/drawing/2014/main" id="{B9313BC2-F966-D937-20E5-B48D55C5CA08}"/>
                </a:ext>
              </a:extLst>
            </p:cNvPr>
            <p:cNvSpPr/>
            <p:nvPr/>
          </p:nvSpPr>
          <p:spPr>
            <a:xfrm>
              <a:off x="6185483" y="3931090"/>
              <a:ext cx="260562" cy="26056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楕円 31">
              <a:extLst>
                <a:ext uri="{FF2B5EF4-FFF2-40B4-BE49-F238E27FC236}">
                  <a16:creationId xmlns:a16="http://schemas.microsoft.com/office/drawing/2014/main" id="{81ED4353-D0DD-9C45-9E58-0DE6CDA4FCE8}"/>
                </a:ext>
              </a:extLst>
            </p:cNvPr>
            <p:cNvSpPr/>
            <p:nvPr/>
          </p:nvSpPr>
          <p:spPr>
            <a:xfrm>
              <a:off x="6211680" y="4248495"/>
              <a:ext cx="95391" cy="9539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テキスト ボックス 36">
            <a:extLst>
              <a:ext uri="{FF2B5EF4-FFF2-40B4-BE49-F238E27FC236}">
                <a16:creationId xmlns:a16="http://schemas.microsoft.com/office/drawing/2014/main" id="{3D22881E-64DE-3610-1BD0-62FAFE408395}"/>
              </a:ext>
            </a:extLst>
          </p:cNvPr>
          <p:cNvSpPr txBox="1"/>
          <p:nvPr/>
        </p:nvSpPr>
        <p:spPr>
          <a:xfrm>
            <a:off x="6977668" y="4517760"/>
            <a:ext cx="2722675" cy="523220"/>
          </a:xfrm>
          <a:prstGeom prst="rect">
            <a:avLst/>
          </a:prstGeom>
          <a:solidFill>
            <a:srgbClr val="FFFF00"/>
          </a:solidFill>
        </p:spPr>
        <p:txBody>
          <a:bodyPr wrap="square">
            <a:spAutoFit/>
          </a:bodyPr>
          <a:lstStyle/>
          <a:p>
            <a:pPr algn="ctr"/>
            <a:r>
              <a:rPr lang="en-US" sz="1400" b="1" i="1" dirty="0">
                <a:solidFill>
                  <a:srgbClr val="0E101A"/>
                </a:solidFill>
                <a:effectLst/>
              </a:rPr>
              <a:t>Our model can directly answer the doctor’s intent of the study. </a:t>
            </a:r>
            <a:endParaRPr lang="en-US" sz="1400" dirty="0"/>
          </a:p>
        </p:txBody>
      </p:sp>
      <p:grpSp>
        <p:nvGrpSpPr>
          <p:cNvPr id="207" name="Group 206">
            <a:extLst>
              <a:ext uri="{FF2B5EF4-FFF2-40B4-BE49-F238E27FC236}">
                <a16:creationId xmlns:a16="http://schemas.microsoft.com/office/drawing/2014/main" id="{832C6353-F31A-F571-61C0-E79309B8F62F}"/>
              </a:ext>
            </a:extLst>
          </p:cNvPr>
          <p:cNvGrpSpPr/>
          <p:nvPr/>
        </p:nvGrpSpPr>
        <p:grpSpPr>
          <a:xfrm>
            <a:off x="4286856" y="6280443"/>
            <a:ext cx="7905144" cy="436112"/>
            <a:chOff x="4286856" y="6317613"/>
            <a:chExt cx="7905144" cy="436112"/>
          </a:xfrm>
        </p:grpSpPr>
        <p:pic>
          <p:nvPicPr>
            <p:cNvPr id="208" name="Picture 207">
              <a:extLst>
                <a:ext uri="{FF2B5EF4-FFF2-40B4-BE49-F238E27FC236}">
                  <a16:creationId xmlns:a16="http://schemas.microsoft.com/office/drawing/2014/main" id="{549284C7-EEE5-92E9-71B0-873ED91CD2E0}"/>
                </a:ext>
              </a:extLst>
            </p:cNvPr>
            <p:cNvPicPr>
              <a:picLocks noChangeAspect="1"/>
            </p:cNvPicPr>
            <p:nvPr/>
          </p:nvPicPr>
          <p:blipFill>
            <a:blip r:embed="rId6"/>
            <a:stretch>
              <a:fillRect/>
            </a:stretch>
          </p:blipFill>
          <p:spPr>
            <a:xfrm>
              <a:off x="4286856" y="6335568"/>
              <a:ext cx="988876" cy="386711"/>
            </a:xfrm>
            <a:prstGeom prst="rect">
              <a:avLst/>
            </a:prstGeom>
          </p:spPr>
        </p:pic>
        <p:pic>
          <p:nvPicPr>
            <p:cNvPr id="209" name="Picture 208" descr="Blue letters on a black background&#10;&#10;Description automatically generated with medium confidence">
              <a:extLst>
                <a:ext uri="{FF2B5EF4-FFF2-40B4-BE49-F238E27FC236}">
                  <a16:creationId xmlns:a16="http://schemas.microsoft.com/office/drawing/2014/main" id="{63C0D840-D4C1-A0E5-C1EA-CCCC54BC6CD6}"/>
                </a:ext>
              </a:extLst>
            </p:cNvPr>
            <p:cNvPicPr>
              <a:picLocks noChangeAspect="1"/>
            </p:cNvPicPr>
            <p:nvPr/>
          </p:nvPicPr>
          <p:blipFill>
            <a:blip r:embed="rId7"/>
            <a:stretch>
              <a:fillRect/>
            </a:stretch>
          </p:blipFill>
          <p:spPr>
            <a:xfrm>
              <a:off x="5412073" y="6338082"/>
              <a:ext cx="1424855" cy="395175"/>
            </a:xfrm>
            <a:prstGeom prst="rect">
              <a:avLst/>
            </a:prstGeom>
          </p:spPr>
        </p:pic>
        <p:pic>
          <p:nvPicPr>
            <p:cNvPr id="210" name="Picture 209" descr="A blue text on a black background&#10;&#10;Description automatically generated with medium confidence">
              <a:extLst>
                <a:ext uri="{FF2B5EF4-FFF2-40B4-BE49-F238E27FC236}">
                  <a16:creationId xmlns:a16="http://schemas.microsoft.com/office/drawing/2014/main" id="{BA066F07-8286-A17E-7480-A52F20531F98}"/>
                </a:ext>
              </a:extLst>
            </p:cNvPr>
            <p:cNvPicPr>
              <a:picLocks noChangeAspect="1"/>
            </p:cNvPicPr>
            <p:nvPr/>
          </p:nvPicPr>
          <p:blipFill>
            <a:blip r:embed="rId8"/>
            <a:stretch>
              <a:fillRect/>
            </a:stretch>
          </p:blipFill>
          <p:spPr>
            <a:xfrm>
              <a:off x="8499306" y="6338082"/>
              <a:ext cx="1978935" cy="390009"/>
            </a:xfrm>
            <a:prstGeom prst="rect">
              <a:avLst/>
            </a:prstGeom>
            <a:solidFill>
              <a:schemeClr val="tx1"/>
            </a:solidFill>
          </p:spPr>
        </p:pic>
        <p:pic>
          <p:nvPicPr>
            <p:cNvPr id="211" name="Picture 210" descr="A black and white sign with white text&#10;&#10;Description automatically generated with low confidence">
              <a:extLst>
                <a:ext uri="{FF2B5EF4-FFF2-40B4-BE49-F238E27FC236}">
                  <a16:creationId xmlns:a16="http://schemas.microsoft.com/office/drawing/2014/main" id="{216C21A7-7C45-4C4A-CD33-6B3A6C308311}"/>
                </a:ext>
              </a:extLst>
            </p:cNvPr>
            <p:cNvPicPr>
              <a:picLocks noChangeAspect="1"/>
            </p:cNvPicPr>
            <p:nvPr/>
          </p:nvPicPr>
          <p:blipFill>
            <a:blip r:embed="rId9"/>
            <a:stretch>
              <a:fillRect/>
            </a:stretch>
          </p:blipFill>
          <p:spPr>
            <a:xfrm>
              <a:off x="10489580" y="6340104"/>
              <a:ext cx="1702420" cy="390009"/>
            </a:xfrm>
            <a:prstGeom prst="rect">
              <a:avLst/>
            </a:prstGeom>
            <a:solidFill>
              <a:schemeClr val="tx1"/>
            </a:solidFill>
          </p:spPr>
        </p:pic>
        <p:pic>
          <p:nvPicPr>
            <p:cNvPr id="212" name="Picture 211">
              <a:extLst>
                <a:ext uri="{FF2B5EF4-FFF2-40B4-BE49-F238E27FC236}">
                  <a16:creationId xmlns:a16="http://schemas.microsoft.com/office/drawing/2014/main" id="{D0B7D766-4660-88E3-01AD-646F940D1E69}"/>
                </a:ext>
              </a:extLst>
            </p:cNvPr>
            <p:cNvPicPr>
              <a:picLocks noChangeAspect="1"/>
            </p:cNvPicPr>
            <p:nvPr/>
          </p:nvPicPr>
          <p:blipFill>
            <a:blip r:embed="rId10"/>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24311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fad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A08-7B90-42FD-88C4-F956B48025E8}"/>
              </a:ext>
            </a:extLst>
          </p:cNvPr>
          <p:cNvSpPr>
            <a:spLocks noGrp="1"/>
          </p:cNvSpPr>
          <p:nvPr>
            <p:ph type="title"/>
          </p:nvPr>
        </p:nvSpPr>
        <p:spPr/>
        <p:txBody>
          <a:bodyPr/>
          <a:lstStyle/>
          <a:p>
            <a:r>
              <a:rPr lang="en-US" dirty="0"/>
              <a:t>Dataset construction</a:t>
            </a:r>
          </a:p>
        </p:txBody>
      </p:sp>
      <p:sp>
        <p:nvSpPr>
          <p:cNvPr id="3" name="Content Placeholder 2">
            <a:extLst>
              <a:ext uri="{FF2B5EF4-FFF2-40B4-BE49-F238E27FC236}">
                <a16:creationId xmlns:a16="http://schemas.microsoft.com/office/drawing/2014/main" id="{6DB34B42-69BC-A402-A91C-9D689940721B}"/>
              </a:ext>
            </a:extLst>
          </p:cNvPr>
          <p:cNvSpPr>
            <a:spLocks noGrp="1"/>
          </p:cNvSpPr>
          <p:nvPr>
            <p:ph idx="1"/>
          </p:nvPr>
        </p:nvSpPr>
        <p:spPr>
          <a:xfrm>
            <a:off x="355597" y="1012533"/>
            <a:ext cx="7772400" cy="5020019"/>
          </a:xfrm>
        </p:spPr>
        <p:txBody>
          <a:bodyPr>
            <a:normAutofit/>
          </a:bodyPr>
          <a:lstStyle/>
          <a:p>
            <a:pPr marL="571500" indent="-571500">
              <a:buFont typeface="+mj-lt"/>
              <a:buAutoNum type="romanUcPeriod"/>
            </a:pPr>
            <a:r>
              <a:rPr lang="en-US" dirty="0"/>
              <a:t>E</a:t>
            </a:r>
            <a:r>
              <a:rPr lang="en-US" altLang="zh-CN" dirty="0"/>
              <a:t>xpert</a:t>
            </a:r>
            <a:r>
              <a:rPr lang="zh-CN" altLang="en-US" dirty="0"/>
              <a:t> </a:t>
            </a:r>
            <a:r>
              <a:rPr lang="en-US" altLang="zh-CN" dirty="0"/>
              <a:t>designed</a:t>
            </a:r>
            <a:r>
              <a:rPr lang="zh-CN" altLang="en-US" dirty="0"/>
              <a:t> </a:t>
            </a:r>
            <a:r>
              <a:rPr lang="en-US" dirty="0"/>
              <a:t>Keywords definition</a:t>
            </a:r>
          </a:p>
        </p:txBody>
      </p:sp>
      <p:grpSp>
        <p:nvGrpSpPr>
          <p:cNvPr id="25" name="Group 24">
            <a:extLst>
              <a:ext uri="{FF2B5EF4-FFF2-40B4-BE49-F238E27FC236}">
                <a16:creationId xmlns:a16="http://schemas.microsoft.com/office/drawing/2014/main" id="{C4DDBF47-F830-7A10-445F-5103A5C7B5F5}"/>
              </a:ext>
            </a:extLst>
          </p:cNvPr>
          <p:cNvGrpSpPr/>
          <p:nvPr/>
        </p:nvGrpSpPr>
        <p:grpSpPr>
          <a:xfrm>
            <a:off x="254642" y="1858878"/>
            <a:ext cx="4031524" cy="1914002"/>
            <a:chOff x="3382505" y="1495500"/>
            <a:chExt cx="4031524" cy="1914002"/>
          </a:xfrm>
        </p:grpSpPr>
        <p:sp>
          <p:nvSpPr>
            <p:cNvPr id="9" name="四角形: 角を丸くする 28">
              <a:extLst>
                <a:ext uri="{FF2B5EF4-FFF2-40B4-BE49-F238E27FC236}">
                  <a16:creationId xmlns:a16="http://schemas.microsoft.com/office/drawing/2014/main" id="{EA37B7AA-8A5A-041A-C184-E5F505E37816}"/>
                </a:ext>
              </a:extLst>
            </p:cNvPr>
            <p:cNvSpPr/>
            <p:nvPr/>
          </p:nvSpPr>
          <p:spPr>
            <a:xfrm>
              <a:off x="3382505" y="1495500"/>
              <a:ext cx="4031524" cy="106556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Abnormality keywords: </a:t>
              </a:r>
            </a:p>
            <a:p>
              <a:pPr algn="ctr"/>
              <a:r>
                <a:rPr lang="en-US" sz="2400" dirty="0">
                  <a:solidFill>
                    <a:schemeClr val="bg1"/>
                  </a:solidFill>
                </a:rPr>
                <a:t>Pleural diffusion, atelectasis…</a:t>
              </a:r>
            </a:p>
          </p:txBody>
        </p:sp>
        <p:sp>
          <p:nvSpPr>
            <p:cNvPr id="10" name="楕円 30">
              <a:extLst>
                <a:ext uri="{FF2B5EF4-FFF2-40B4-BE49-F238E27FC236}">
                  <a16:creationId xmlns:a16="http://schemas.microsoft.com/office/drawing/2014/main" id="{2E0F26C7-FF53-5DFE-0B54-69EF14EB1AF1}"/>
                </a:ext>
              </a:extLst>
            </p:cNvPr>
            <p:cNvSpPr/>
            <p:nvPr/>
          </p:nvSpPr>
          <p:spPr>
            <a:xfrm>
              <a:off x="6681254" y="2829424"/>
              <a:ext cx="300648" cy="30064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楕円 31">
              <a:extLst>
                <a:ext uri="{FF2B5EF4-FFF2-40B4-BE49-F238E27FC236}">
                  <a16:creationId xmlns:a16="http://schemas.microsoft.com/office/drawing/2014/main" id="{F186B066-7A4E-6603-DDE8-142DD2E588E2}"/>
                </a:ext>
              </a:extLst>
            </p:cNvPr>
            <p:cNvSpPr/>
            <p:nvPr/>
          </p:nvSpPr>
          <p:spPr>
            <a:xfrm>
              <a:off x="6975076" y="3299435"/>
              <a:ext cx="110067" cy="11006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pic>
        <p:nvPicPr>
          <p:cNvPr id="13" name="Picture 12" descr="A white silhouette of a doctor&#10;&#10;Description automatically generated with low confidence">
            <a:extLst>
              <a:ext uri="{FF2B5EF4-FFF2-40B4-BE49-F238E27FC236}">
                <a16:creationId xmlns:a16="http://schemas.microsoft.com/office/drawing/2014/main" id="{E62F8DA6-46D7-BD6A-248F-EEC5911AB0A9}"/>
              </a:ext>
            </a:extLst>
          </p:cNvPr>
          <p:cNvPicPr>
            <a:picLocks noChangeAspect="1"/>
          </p:cNvPicPr>
          <p:nvPr/>
        </p:nvPicPr>
        <p:blipFill>
          <a:blip r:embed="rId3"/>
          <a:stretch>
            <a:fillRect/>
          </a:stretch>
        </p:blipFill>
        <p:spPr>
          <a:xfrm>
            <a:off x="3253905" y="3853443"/>
            <a:ext cx="1862994" cy="2098545"/>
          </a:xfrm>
          <a:prstGeom prst="rect">
            <a:avLst/>
          </a:prstGeom>
        </p:spPr>
      </p:pic>
      <p:grpSp>
        <p:nvGrpSpPr>
          <p:cNvPr id="26" name="Group 25">
            <a:extLst>
              <a:ext uri="{FF2B5EF4-FFF2-40B4-BE49-F238E27FC236}">
                <a16:creationId xmlns:a16="http://schemas.microsoft.com/office/drawing/2014/main" id="{53440747-DA03-8140-52EE-22A57FC92695}"/>
              </a:ext>
            </a:extLst>
          </p:cNvPr>
          <p:cNvGrpSpPr/>
          <p:nvPr/>
        </p:nvGrpSpPr>
        <p:grpSpPr>
          <a:xfrm>
            <a:off x="4859673" y="1845097"/>
            <a:ext cx="4263065" cy="1545029"/>
            <a:chOff x="3977992" y="2012038"/>
            <a:chExt cx="4263065" cy="1545029"/>
          </a:xfrm>
        </p:grpSpPr>
        <p:sp>
          <p:nvSpPr>
            <p:cNvPr id="14" name="四角形: 角を丸くする 28">
              <a:extLst>
                <a:ext uri="{FF2B5EF4-FFF2-40B4-BE49-F238E27FC236}">
                  <a16:creationId xmlns:a16="http://schemas.microsoft.com/office/drawing/2014/main" id="{10268F6F-399B-AE56-AD01-515F3301577A}"/>
                </a:ext>
              </a:extLst>
            </p:cNvPr>
            <p:cNvSpPr/>
            <p:nvPr/>
          </p:nvSpPr>
          <p:spPr>
            <a:xfrm>
              <a:off x="4822868" y="2012038"/>
              <a:ext cx="3418189" cy="106527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location keywords: </a:t>
              </a:r>
            </a:p>
            <a:p>
              <a:pPr algn="ctr"/>
              <a:r>
                <a:rPr lang="en-US" sz="2400" dirty="0">
                  <a:solidFill>
                    <a:schemeClr val="bg1"/>
                  </a:solidFill>
                </a:rPr>
                <a:t>Left, right, basilar…</a:t>
              </a:r>
            </a:p>
          </p:txBody>
        </p:sp>
        <p:sp>
          <p:nvSpPr>
            <p:cNvPr id="15" name="楕円 30">
              <a:extLst>
                <a:ext uri="{FF2B5EF4-FFF2-40B4-BE49-F238E27FC236}">
                  <a16:creationId xmlns:a16="http://schemas.microsoft.com/office/drawing/2014/main" id="{31264903-6F39-E76D-E70C-87969B18C599}"/>
                </a:ext>
              </a:extLst>
            </p:cNvPr>
            <p:cNvSpPr/>
            <p:nvPr/>
          </p:nvSpPr>
          <p:spPr>
            <a:xfrm>
              <a:off x="4279632" y="2974988"/>
              <a:ext cx="300648" cy="30064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楕円 31">
              <a:extLst>
                <a:ext uri="{FF2B5EF4-FFF2-40B4-BE49-F238E27FC236}">
                  <a16:creationId xmlns:a16="http://schemas.microsoft.com/office/drawing/2014/main" id="{457506CA-5261-9C96-6CF8-A08D5AA53E0C}"/>
                </a:ext>
              </a:extLst>
            </p:cNvPr>
            <p:cNvSpPr/>
            <p:nvPr/>
          </p:nvSpPr>
          <p:spPr>
            <a:xfrm>
              <a:off x="3977992" y="3447000"/>
              <a:ext cx="110067" cy="11006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7" name="Group 26">
            <a:extLst>
              <a:ext uri="{FF2B5EF4-FFF2-40B4-BE49-F238E27FC236}">
                <a16:creationId xmlns:a16="http://schemas.microsoft.com/office/drawing/2014/main" id="{90E0B1C8-CFD1-D7C2-2B1E-128C96EE5F4E}"/>
              </a:ext>
            </a:extLst>
          </p:cNvPr>
          <p:cNvGrpSpPr/>
          <p:nvPr/>
        </p:nvGrpSpPr>
        <p:grpSpPr>
          <a:xfrm>
            <a:off x="4999585" y="3255580"/>
            <a:ext cx="4277022" cy="1065270"/>
            <a:chOff x="4117904" y="3422521"/>
            <a:chExt cx="4277022" cy="1065270"/>
          </a:xfrm>
        </p:grpSpPr>
        <p:sp>
          <p:nvSpPr>
            <p:cNvPr id="17" name="四角形: 角を丸くする 28">
              <a:extLst>
                <a:ext uri="{FF2B5EF4-FFF2-40B4-BE49-F238E27FC236}">
                  <a16:creationId xmlns:a16="http://schemas.microsoft.com/office/drawing/2014/main" id="{E2C5C4E7-E025-DA3B-DC30-FBEA74276553}"/>
                </a:ext>
              </a:extLst>
            </p:cNvPr>
            <p:cNvSpPr/>
            <p:nvPr/>
          </p:nvSpPr>
          <p:spPr>
            <a:xfrm>
              <a:off x="4976737" y="3422521"/>
              <a:ext cx="3418189" cy="106527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 keywords:</a:t>
              </a:r>
            </a:p>
            <a:p>
              <a:pPr algn="ctr"/>
              <a:r>
                <a:rPr lang="en-US" sz="2400" dirty="0">
                  <a:solidFill>
                    <a:schemeClr val="bg1"/>
                  </a:solidFill>
                </a:rPr>
                <a:t>Layering, dense, patchy…</a:t>
              </a:r>
            </a:p>
          </p:txBody>
        </p:sp>
        <p:sp>
          <p:nvSpPr>
            <p:cNvPr id="18" name="楕円 30">
              <a:extLst>
                <a:ext uri="{FF2B5EF4-FFF2-40B4-BE49-F238E27FC236}">
                  <a16:creationId xmlns:a16="http://schemas.microsoft.com/office/drawing/2014/main" id="{AF1ABB33-1A71-5079-7E45-EC41F12FEAC8}"/>
                </a:ext>
              </a:extLst>
            </p:cNvPr>
            <p:cNvSpPr/>
            <p:nvPr/>
          </p:nvSpPr>
          <p:spPr>
            <a:xfrm>
              <a:off x="4415561" y="3931222"/>
              <a:ext cx="300648" cy="30064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楕円 31">
              <a:extLst>
                <a:ext uri="{FF2B5EF4-FFF2-40B4-BE49-F238E27FC236}">
                  <a16:creationId xmlns:a16="http://schemas.microsoft.com/office/drawing/2014/main" id="{242EE4DD-CEB0-7CFA-38CB-5D27839B0DEB}"/>
                </a:ext>
              </a:extLst>
            </p:cNvPr>
            <p:cNvSpPr/>
            <p:nvPr/>
          </p:nvSpPr>
          <p:spPr>
            <a:xfrm>
              <a:off x="4117904" y="4142491"/>
              <a:ext cx="110067" cy="11006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8" name="Group 27">
            <a:extLst>
              <a:ext uri="{FF2B5EF4-FFF2-40B4-BE49-F238E27FC236}">
                <a16:creationId xmlns:a16="http://schemas.microsoft.com/office/drawing/2014/main" id="{A982446E-8C41-A6C2-E407-DC3E149FD130}"/>
              </a:ext>
            </a:extLst>
          </p:cNvPr>
          <p:cNvGrpSpPr/>
          <p:nvPr/>
        </p:nvGrpSpPr>
        <p:grpSpPr>
          <a:xfrm>
            <a:off x="4938219" y="4619225"/>
            <a:ext cx="4301618" cy="1186539"/>
            <a:chOff x="4056538" y="4786166"/>
            <a:chExt cx="4301618" cy="1186539"/>
          </a:xfrm>
        </p:grpSpPr>
        <p:sp>
          <p:nvSpPr>
            <p:cNvPr id="4" name="四角形: 角を丸くする 28">
              <a:extLst>
                <a:ext uri="{FF2B5EF4-FFF2-40B4-BE49-F238E27FC236}">
                  <a16:creationId xmlns:a16="http://schemas.microsoft.com/office/drawing/2014/main" id="{8C20E6CA-BCC1-06BC-17A4-186B264AF372}"/>
                </a:ext>
              </a:extLst>
            </p:cNvPr>
            <p:cNvSpPr/>
            <p:nvPr/>
          </p:nvSpPr>
          <p:spPr>
            <a:xfrm>
              <a:off x="4939966" y="4907436"/>
              <a:ext cx="3418190" cy="106526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Level keywords:</a:t>
              </a:r>
            </a:p>
            <a:p>
              <a:pPr algn="ctr"/>
              <a:r>
                <a:rPr lang="en-US" sz="2400" dirty="0">
                  <a:solidFill>
                    <a:schemeClr val="bg1"/>
                  </a:solidFill>
                </a:rPr>
                <a:t>Mild, moderate, severe…</a:t>
              </a:r>
            </a:p>
          </p:txBody>
        </p:sp>
        <p:sp>
          <p:nvSpPr>
            <p:cNvPr id="23" name="楕円 30">
              <a:extLst>
                <a:ext uri="{FF2B5EF4-FFF2-40B4-BE49-F238E27FC236}">
                  <a16:creationId xmlns:a16="http://schemas.microsoft.com/office/drawing/2014/main" id="{1500E047-8F31-2D83-944A-A087D33441B7}"/>
                </a:ext>
              </a:extLst>
            </p:cNvPr>
            <p:cNvSpPr/>
            <p:nvPr/>
          </p:nvSpPr>
          <p:spPr>
            <a:xfrm>
              <a:off x="4400397" y="4873499"/>
              <a:ext cx="300648" cy="3006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楕円 31">
              <a:extLst>
                <a:ext uri="{FF2B5EF4-FFF2-40B4-BE49-F238E27FC236}">
                  <a16:creationId xmlns:a16="http://schemas.microsoft.com/office/drawing/2014/main" id="{09621AF6-56AA-9C97-FB09-AA37F191FE8D}"/>
                </a:ext>
              </a:extLst>
            </p:cNvPr>
            <p:cNvSpPr/>
            <p:nvPr/>
          </p:nvSpPr>
          <p:spPr>
            <a:xfrm>
              <a:off x="4056538" y="4786166"/>
              <a:ext cx="110067" cy="1100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34" name="Group 33">
            <a:extLst>
              <a:ext uri="{FF2B5EF4-FFF2-40B4-BE49-F238E27FC236}">
                <a16:creationId xmlns:a16="http://schemas.microsoft.com/office/drawing/2014/main" id="{3D808315-1333-DEB5-B368-9CAFEFDD3992}"/>
              </a:ext>
            </a:extLst>
          </p:cNvPr>
          <p:cNvGrpSpPr/>
          <p:nvPr/>
        </p:nvGrpSpPr>
        <p:grpSpPr>
          <a:xfrm>
            <a:off x="4286856" y="6280443"/>
            <a:ext cx="7905144" cy="436112"/>
            <a:chOff x="4286856" y="6317613"/>
            <a:chExt cx="7905144" cy="436112"/>
          </a:xfrm>
        </p:grpSpPr>
        <p:pic>
          <p:nvPicPr>
            <p:cNvPr id="35" name="Picture 34">
              <a:extLst>
                <a:ext uri="{FF2B5EF4-FFF2-40B4-BE49-F238E27FC236}">
                  <a16:creationId xmlns:a16="http://schemas.microsoft.com/office/drawing/2014/main" id="{7BFD5754-E5B9-604F-46EC-BD1E01AFD300}"/>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36" name="Picture 35" descr="Blue letters on a black background&#10;&#10;Description automatically generated with medium confidence">
              <a:extLst>
                <a:ext uri="{FF2B5EF4-FFF2-40B4-BE49-F238E27FC236}">
                  <a16:creationId xmlns:a16="http://schemas.microsoft.com/office/drawing/2014/main" id="{93D12C60-FDE7-D13F-77E6-2A9CC421085E}"/>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37" name="Picture 36" descr="A blue text on a black background&#10;&#10;Description automatically generated with medium confidence">
              <a:extLst>
                <a:ext uri="{FF2B5EF4-FFF2-40B4-BE49-F238E27FC236}">
                  <a16:creationId xmlns:a16="http://schemas.microsoft.com/office/drawing/2014/main" id="{F6CB95FD-1D4C-F3D2-5181-363A86F180FE}"/>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38" name="Picture 37" descr="A black and white sign with white text&#10;&#10;Description automatically generated with low confidence">
              <a:extLst>
                <a:ext uri="{FF2B5EF4-FFF2-40B4-BE49-F238E27FC236}">
                  <a16:creationId xmlns:a16="http://schemas.microsoft.com/office/drawing/2014/main" id="{4B2AB162-4A5A-EF9E-CF05-32EF7CC9C65E}"/>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39" name="Picture 38">
              <a:extLst>
                <a:ext uri="{FF2B5EF4-FFF2-40B4-BE49-F238E27FC236}">
                  <a16:creationId xmlns:a16="http://schemas.microsoft.com/office/drawing/2014/main" id="{46ACCAFE-2BA9-7877-2FD4-7666F0E34948}"/>
                </a:ext>
              </a:extLst>
            </p:cNvPr>
            <p:cNvPicPr>
              <a:picLocks noChangeAspect="1"/>
            </p:cNvPicPr>
            <p:nvPr/>
          </p:nvPicPr>
          <p:blipFill>
            <a:blip r:embed="rId8"/>
            <a:stretch>
              <a:fillRect/>
            </a:stretch>
          </p:blipFill>
          <p:spPr>
            <a:xfrm>
              <a:off x="6988909" y="6317613"/>
              <a:ext cx="1424855" cy="436112"/>
            </a:xfrm>
            <a:prstGeom prst="rect">
              <a:avLst/>
            </a:prstGeom>
          </p:spPr>
        </p:pic>
      </p:grpSp>
      <p:grpSp>
        <p:nvGrpSpPr>
          <p:cNvPr id="42" name="Group 41">
            <a:extLst>
              <a:ext uri="{FF2B5EF4-FFF2-40B4-BE49-F238E27FC236}">
                <a16:creationId xmlns:a16="http://schemas.microsoft.com/office/drawing/2014/main" id="{97D5A0EF-5128-035E-711C-B749FB43A48B}"/>
              </a:ext>
            </a:extLst>
          </p:cNvPr>
          <p:cNvGrpSpPr/>
          <p:nvPr/>
        </p:nvGrpSpPr>
        <p:grpSpPr>
          <a:xfrm>
            <a:off x="9336080" y="1806888"/>
            <a:ext cx="2835284" cy="4093110"/>
            <a:chOff x="9336080" y="1806888"/>
            <a:chExt cx="2835284" cy="4093110"/>
          </a:xfrm>
        </p:grpSpPr>
        <p:sp>
          <p:nvSpPr>
            <p:cNvPr id="32" name="TextBox 31">
              <a:extLst>
                <a:ext uri="{FF2B5EF4-FFF2-40B4-BE49-F238E27FC236}">
                  <a16:creationId xmlns:a16="http://schemas.microsoft.com/office/drawing/2014/main" id="{0B68115E-90D7-B8CB-F8F3-5FF4A04ED24D}"/>
                </a:ext>
              </a:extLst>
            </p:cNvPr>
            <p:cNvSpPr txBox="1"/>
            <p:nvPr/>
          </p:nvSpPr>
          <p:spPr>
            <a:xfrm>
              <a:off x="9605853" y="3622610"/>
              <a:ext cx="2565511" cy="461665"/>
            </a:xfrm>
            <a:prstGeom prst="rect">
              <a:avLst/>
            </a:prstGeom>
            <a:noFill/>
          </p:spPr>
          <p:txBody>
            <a:bodyPr wrap="none" rtlCol="0">
              <a:spAutoFit/>
            </a:bodyPr>
            <a:lstStyle/>
            <a:p>
              <a:r>
                <a:rPr lang="en-US" sz="2400" dirty="0">
                  <a:solidFill>
                    <a:schemeClr val="bg1"/>
                  </a:solidFill>
                </a:rPr>
                <a:t>Attribute keywords</a:t>
              </a:r>
            </a:p>
          </p:txBody>
        </p:sp>
        <p:sp>
          <p:nvSpPr>
            <p:cNvPr id="41" name="Right Brace 40">
              <a:extLst>
                <a:ext uri="{FF2B5EF4-FFF2-40B4-BE49-F238E27FC236}">
                  <a16:creationId xmlns:a16="http://schemas.microsoft.com/office/drawing/2014/main" id="{26CC4B8F-412E-83CA-87AD-2F22148B8D12}"/>
                </a:ext>
              </a:extLst>
            </p:cNvPr>
            <p:cNvSpPr/>
            <p:nvPr/>
          </p:nvSpPr>
          <p:spPr>
            <a:xfrm>
              <a:off x="9336080" y="1806888"/>
              <a:ext cx="269773" cy="4093110"/>
            </a:xfrm>
            <a:prstGeom prst="rightBrace">
              <a:avLst>
                <a:gd name="adj1" fmla="val 97121"/>
                <a:gd name="adj2" fmla="val 50486"/>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733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A08-7B90-42FD-88C4-F956B48025E8}"/>
              </a:ext>
            </a:extLst>
          </p:cNvPr>
          <p:cNvSpPr>
            <a:spLocks noGrp="1"/>
          </p:cNvSpPr>
          <p:nvPr>
            <p:ph type="title"/>
          </p:nvPr>
        </p:nvSpPr>
        <p:spPr/>
        <p:txBody>
          <a:bodyPr/>
          <a:lstStyle/>
          <a:p>
            <a:r>
              <a:rPr lang="en-US" dirty="0"/>
              <a:t>Dataset construction</a:t>
            </a:r>
          </a:p>
        </p:txBody>
      </p:sp>
      <p:grpSp>
        <p:nvGrpSpPr>
          <p:cNvPr id="17" name="Group 16">
            <a:extLst>
              <a:ext uri="{FF2B5EF4-FFF2-40B4-BE49-F238E27FC236}">
                <a16:creationId xmlns:a16="http://schemas.microsoft.com/office/drawing/2014/main" id="{4D5C86AB-703D-547B-4CBB-D45BFD7B6217}"/>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6B431E87-59FD-A544-2557-27E3A2303532}"/>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7154C20F-F5E7-5487-E798-94142706FB4C}"/>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31C16602-019A-0F42-59F7-21E94F8C0BB5}"/>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7AE8103F-E5BB-D7D3-C540-9799B9C11738}"/>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E9631FC4-CED2-263D-173A-25BFB8FF8BD0}"/>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25" name="Content Placeholder 2">
            <a:extLst>
              <a:ext uri="{FF2B5EF4-FFF2-40B4-BE49-F238E27FC236}">
                <a16:creationId xmlns:a16="http://schemas.microsoft.com/office/drawing/2014/main" id="{4EA5150B-D93D-E15F-3BC7-21780E8A8814}"/>
              </a:ext>
            </a:extLst>
          </p:cNvPr>
          <p:cNvSpPr txBox="1">
            <a:spLocks/>
          </p:cNvSpPr>
          <p:nvPr/>
        </p:nvSpPr>
        <p:spPr>
          <a:xfrm>
            <a:off x="292103" y="870356"/>
            <a:ext cx="10817323" cy="25105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II. Intermediate </a:t>
            </a:r>
            <a:r>
              <a:rPr lang="en-US" dirty="0" err="1"/>
              <a:t>KeyInfo</a:t>
            </a:r>
            <a:r>
              <a:rPr lang="en-US" dirty="0"/>
              <a:t> dataset construction</a:t>
            </a:r>
          </a:p>
          <a:p>
            <a:pPr marL="457200" lvl="1" indent="0">
              <a:buFont typeface="Arial" pitchFamily="34" charset="0"/>
              <a:buNone/>
            </a:pPr>
            <a:endParaRPr lang="en-US" dirty="0"/>
          </a:p>
          <a:p>
            <a:pPr lvl="2"/>
            <a:endParaRPr lang="en-US" dirty="0"/>
          </a:p>
        </p:txBody>
      </p:sp>
    </p:spTree>
    <p:extLst>
      <p:ext uri="{BB962C8B-B14F-4D97-AF65-F5344CB8AC3E}">
        <p14:creationId xmlns:p14="http://schemas.microsoft.com/office/powerpoint/2010/main" val="57075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A08-7B90-42FD-88C4-F956B48025E8}"/>
              </a:ext>
            </a:extLst>
          </p:cNvPr>
          <p:cNvSpPr>
            <a:spLocks noGrp="1"/>
          </p:cNvSpPr>
          <p:nvPr>
            <p:ph type="title"/>
          </p:nvPr>
        </p:nvSpPr>
        <p:spPr/>
        <p:txBody>
          <a:bodyPr/>
          <a:lstStyle/>
          <a:p>
            <a:r>
              <a:rPr lang="en-US" dirty="0"/>
              <a:t>Dataset construction</a:t>
            </a:r>
          </a:p>
        </p:txBody>
      </p:sp>
      <p:grpSp>
        <p:nvGrpSpPr>
          <p:cNvPr id="8" name="Group 7">
            <a:extLst>
              <a:ext uri="{FF2B5EF4-FFF2-40B4-BE49-F238E27FC236}">
                <a16:creationId xmlns:a16="http://schemas.microsoft.com/office/drawing/2014/main" id="{69D330E3-C927-5672-07E8-5085381214FF}"/>
              </a:ext>
            </a:extLst>
          </p:cNvPr>
          <p:cNvGrpSpPr/>
          <p:nvPr/>
        </p:nvGrpSpPr>
        <p:grpSpPr>
          <a:xfrm>
            <a:off x="4286856" y="6280443"/>
            <a:ext cx="7905144" cy="436112"/>
            <a:chOff x="4286856" y="6317613"/>
            <a:chExt cx="7905144" cy="436112"/>
          </a:xfrm>
        </p:grpSpPr>
        <p:pic>
          <p:nvPicPr>
            <p:cNvPr id="9" name="Picture 8">
              <a:extLst>
                <a:ext uri="{FF2B5EF4-FFF2-40B4-BE49-F238E27FC236}">
                  <a16:creationId xmlns:a16="http://schemas.microsoft.com/office/drawing/2014/main" id="{A8F83989-F044-DFDA-6C67-D08B25A7AF9F}"/>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0" name="Picture 9" descr="Blue letters on a black background&#10;&#10;Description automatically generated with medium confidence">
              <a:extLst>
                <a:ext uri="{FF2B5EF4-FFF2-40B4-BE49-F238E27FC236}">
                  <a16:creationId xmlns:a16="http://schemas.microsoft.com/office/drawing/2014/main" id="{058ABDB3-0BD6-F5CD-E461-BE34F5DC66F1}"/>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1" name="Picture 10" descr="A blue text on a black background&#10;&#10;Description automatically generated with medium confidence">
              <a:extLst>
                <a:ext uri="{FF2B5EF4-FFF2-40B4-BE49-F238E27FC236}">
                  <a16:creationId xmlns:a16="http://schemas.microsoft.com/office/drawing/2014/main" id="{52AFAFC4-14B4-BB9E-9224-51F499F39D66}"/>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2" name="Picture 11" descr="A black and white sign with white text&#10;&#10;Description automatically generated with low confidence">
              <a:extLst>
                <a:ext uri="{FF2B5EF4-FFF2-40B4-BE49-F238E27FC236}">
                  <a16:creationId xmlns:a16="http://schemas.microsoft.com/office/drawing/2014/main" id="{C445BFE2-B93B-9339-2FF4-CA78136491E1}"/>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4" name="Picture 13">
              <a:extLst>
                <a:ext uri="{FF2B5EF4-FFF2-40B4-BE49-F238E27FC236}">
                  <a16:creationId xmlns:a16="http://schemas.microsoft.com/office/drawing/2014/main" id="{3CAEE793-3A6A-D5FF-4281-013A361645C2}"/>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20" name="Content Placeholder 2">
            <a:extLst>
              <a:ext uri="{FF2B5EF4-FFF2-40B4-BE49-F238E27FC236}">
                <a16:creationId xmlns:a16="http://schemas.microsoft.com/office/drawing/2014/main" id="{B6F70211-86B3-708B-6D2A-4C2778DA45BD}"/>
              </a:ext>
            </a:extLst>
          </p:cNvPr>
          <p:cNvSpPr txBox="1">
            <a:spLocks/>
          </p:cNvSpPr>
          <p:nvPr/>
        </p:nvSpPr>
        <p:spPr>
          <a:xfrm>
            <a:off x="292103" y="870356"/>
            <a:ext cx="10817323" cy="25105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II. Intermediate </a:t>
            </a:r>
            <a:r>
              <a:rPr lang="en-US" dirty="0" err="1"/>
              <a:t>KeyInfo</a:t>
            </a:r>
            <a:r>
              <a:rPr lang="en-US" dirty="0"/>
              <a:t> dataset construction</a:t>
            </a:r>
          </a:p>
          <a:p>
            <a:pPr marL="971550" lvl="1" indent="-514350">
              <a:buFont typeface="+mj-lt"/>
              <a:buAutoNum type="arabicPeriod"/>
            </a:pPr>
            <a:r>
              <a:rPr lang="en-US" dirty="0"/>
              <a:t>Using regular expressions to extract key information from each report </a:t>
            </a:r>
          </a:p>
          <a:p>
            <a:pPr marL="457200" lvl="1" indent="0">
              <a:buFont typeface="Arial" pitchFamily="34" charset="0"/>
              <a:buNone/>
            </a:pPr>
            <a:endParaRPr lang="en-US" dirty="0"/>
          </a:p>
          <a:p>
            <a:pPr lvl="2"/>
            <a:endParaRPr lang="en-US" dirty="0"/>
          </a:p>
        </p:txBody>
      </p:sp>
    </p:spTree>
    <p:extLst>
      <p:ext uri="{BB962C8B-B14F-4D97-AF65-F5344CB8AC3E}">
        <p14:creationId xmlns:p14="http://schemas.microsoft.com/office/powerpoint/2010/main" val="472449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A08-7B90-42FD-88C4-F956B48025E8}"/>
              </a:ext>
            </a:extLst>
          </p:cNvPr>
          <p:cNvSpPr>
            <a:spLocks noGrp="1"/>
          </p:cNvSpPr>
          <p:nvPr>
            <p:ph type="title"/>
          </p:nvPr>
        </p:nvSpPr>
        <p:spPr/>
        <p:txBody>
          <a:bodyPr/>
          <a:lstStyle/>
          <a:p>
            <a:r>
              <a:rPr lang="en-US" dirty="0"/>
              <a:t>Dataset construction</a:t>
            </a:r>
          </a:p>
        </p:txBody>
      </p:sp>
      <p:sp>
        <p:nvSpPr>
          <p:cNvPr id="3" name="Content Placeholder 2">
            <a:extLst>
              <a:ext uri="{FF2B5EF4-FFF2-40B4-BE49-F238E27FC236}">
                <a16:creationId xmlns:a16="http://schemas.microsoft.com/office/drawing/2014/main" id="{6DB34B42-69BC-A402-A91C-9D689940721B}"/>
              </a:ext>
            </a:extLst>
          </p:cNvPr>
          <p:cNvSpPr>
            <a:spLocks noGrp="1"/>
          </p:cNvSpPr>
          <p:nvPr>
            <p:ph idx="1"/>
          </p:nvPr>
        </p:nvSpPr>
        <p:spPr>
          <a:xfrm>
            <a:off x="292103" y="870356"/>
            <a:ext cx="10817323" cy="2510542"/>
          </a:xfrm>
        </p:spPr>
        <p:txBody>
          <a:bodyPr>
            <a:normAutofit/>
          </a:bodyPr>
          <a:lstStyle/>
          <a:p>
            <a:pPr marL="0" indent="0">
              <a:buNone/>
            </a:pPr>
            <a:r>
              <a:rPr lang="en-US" dirty="0"/>
              <a:t>II. Intermediate </a:t>
            </a:r>
            <a:r>
              <a:rPr lang="en-US" dirty="0" err="1"/>
              <a:t>KeyInfo</a:t>
            </a:r>
            <a:r>
              <a:rPr lang="en-US" dirty="0"/>
              <a:t> dataset construction</a:t>
            </a:r>
          </a:p>
          <a:p>
            <a:pPr marL="971550" lvl="1" indent="-514350">
              <a:buFont typeface="+mj-lt"/>
              <a:buAutoNum type="arabicPeriod"/>
            </a:pPr>
            <a:r>
              <a:rPr lang="en-US" dirty="0"/>
              <a:t>Using regular expressions to extract key information from each report </a:t>
            </a:r>
          </a:p>
          <a:p>
            <a:pPr marL="971550" lvl="1" indent="-514350">
              <a:buFont typeface="+mj-lt"/>
              <a:buAutoNum type="arabicPeriod"/>
            </a:pPr>
            <a:r>
              <a:rPr lang="en-US" dirty="0"/>
              <a:t>Extract-Check-Fix cycle to ensure the correctness</a:t>
            </a:r>
          </a:p>
          <a:p>
            <a:pPr marL="457200" lvl="1" indent="0">
              <a:buNone/>
            </a:pPr>
            <a:endParaRPr lang="en-US" dirty="0"/>
          </a:p>
          <a:p>
            <a:pPr lvl="2"/>
            <a:endParaRPr lang="en-US" dirty="0"/>
          </a:p>
        </p:txBody>
      </p:sp>
      <p:sp>
        <p:nvSpPr>
          <p:cNvPr id="4" name="Oval 3">
            <a:extLst>
              <a:ext uri="{FF2B5EF4-FFF2-40B4-BE49-F238E27FC236}">
                <a16:creationId xmlns:a16="http://schemas.microsoft.com/office/drawing/2014/main" id="{3208B3C9-3CAF-747B-756F-CFF329762737}"/>
              </a:ext>
            </a:extLst>
          </p:cNvPr>
          <p:cNvSpPr/>
          <p:nvPr/>
        </p:nvSpPr>
        <p:spPr>
          <a:xfrm>
            <a:off x="2851461" y="2843125"/>
            <a:ext cx="1551214" cy="639717"/>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Extract</a:t>
            </a:r>
          </a:p>
        </p:txBody>
      </p:sp>
      <p:sp>
        <p:nvSpPr>
          <p:cNvPr id="7" name="Oval 6">
            <a:extLst>
              <a:ext uri="{FF2B5EF4-FFF2-40B4-BE49-F238E27FC236}">
                <a16:creationId xmlns:a16="http://schemas.microsoft.com/office/drawing/2014/main" id="{3DACF9ED-3BE3-9032-6057-43909E76D1D2}"/>
              </a:ext>
            </a:extLst>
          </p:cNvPr>
          <p:cNvSpPr/>
          <p:nvPr/>
        </p:nvSpPr>
        <p:spPr>
          <a:xfrm>
            <a:off x="2851461" y="3882851"/>
            <a:ext cx="1551214" cy="639716"/>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Check</a:t>
            </a:r>
            <a:endParaRPr lang="en-US" sz="2400" dirty="0">
              <a:solidFill>
                <a:schemeClr val="bg1"/>
              </a:solidFill>
            </a:endParaRPr>
          </a:p>
        </p:txBody>
      </p:sp>
      <p:sp>
        <p:nvSpPr>
          <p:cNvPr id="8" name="Oval 7">
            <a:extLst>
              <a:ext uri="{FF2B5EF4-FFF2-40B4-BE49-F238E27FC236}">
                <a16:creationId xmlns:a16="http://schemas.microsoft.com/office/drawing/2014/main" id="{B9C474A7-BDCE-EC1A-8F7B-0E4387E13724}"/>
              </a:ext>
            </a:extLst>
          </p:cNvPr>
          <p:cNvSpPr/>
          <p:nvPr/>
        </p:nvSpPr>
        <p:spPr>
          <a:xfrm>
            <a:off x="2851461" y="4896844"/>
            <a:ext cx="1551214" cy="639716"/>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Fix</a:t>
            </a:r>
            <a:endParaRPr lang="en-US" sz="2400" dirty="0">
              <a:solidFill>
                <a:schemeClr val="bg1"/>
              </a:solidFill>
            </a:endParaRPr>
          </a:p>
        </p:txBody>
      </p:sp>
      <p:sp>
        <p:nvSpPr>
          <p:cNvPr id="9" name="Right Arrow 8">
            <a:extLst>
              <a:ext uri="{FF2B5EF4-FFF2-40B4-BE49-F238E27FC236}">
                <a16:creationId xmlns:a16="http://schemas.microsoft.com/office/drawing/2014/main" id="{C0A23F4B-2C26-FA24-7262-ACA5BFCEBD82}"/>
              </a:ext>
            </a:extLst>
          </p:cNvPr>
          <p:cNvSpPr/>
          <p:nvPr/>
        </p:nvSpPr>
        <p:spPr>
          <a:xfrm rot="5400000">
            <a:off x="3472327" y="3560540"/>
            <a:ext cx="309482" cy="263578"/>
          </a:xfrm>
          <a:prstGeom prst="rightArrow">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ight Arrow 9">
            <a:extLst>
              <a:ext uri="{FF2B5EF4-FFF2-40B4-BE49-F238E27FC236}">
                <a16:creationId xmlns:a16="http://schemas.microsoft.com/office/drawing/2014/main" id="{E861DCFE-5698-A2DE-05FA-0D966665C086}"/>
              </a:ext>
            </a:extLst>
          </p:cNvPr>
          <p:cNvSpPr/>
          <p:nvPr/>
        </p:nvSpPr>
        <p:spPr>
          <a:xfrm rot="5400000">
            <a:off x="3486724" y="4579952"/>
            <a:ext cx="280687" cy="263578"/>
          </a:xfrm>
          <a:prstGeom prst="rightArrow">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Curved Right Arrow 11">
            <a:extLst>
              <a:ext uri="{FF2B5EF4-FFF2-40B4-BE49-F238E27FC236}">
                <a16:creationId xmlns:a16="http://schemas.microsoft.com/office/drawing/2014/main" id="{26E648AF-2512-F352-4415-D041261A933F}"/>
              </a:ext>
            </a:extLst>
          </p:cNvPr>
          <p:cNvSpPr/>
          <p:nvPr/>
        </p:nvSpPr>
        <p:spPr>
          <a:xfrm rot="10800000" flipH="1">
            <a:off x="1862088" y="2944198"/>
            <a:ext cx="837639" cy="2392009"/>
          </a:xfrm>
          <a:prstGeom prst="curvedRightArrow">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4" name="Group 23">
            <a:extLst>
              <a:ext uri="{FF2B5EF4-FFF2-40B4-BE49-F238E27FC236}">
                <a16:creationId xmlns:a16="http://schemas.microsoft.com/office/drawing/2014/main" id="{D24076CE-49D6-AE3D-4AFB-1089B5050CD7}"/>
              </a:ext>
            </a:extLst>
          </p:cNvPr>
          <p:cNvGrpSpPr/>
          <p:nvPr/>
        </p:nvGrpSpPr>
        <p:grpSpPr>
          <a:xfrm>
            <a:off x="4588563" y="3493288"/>
            <a:ext cx="3618409" cy="1649377"/>
            <a:chOff x="5443688" y="3899687"/>
            <a:chExt cx="3618409" cy="1649377"/>
          </a:xfrm>
        </p:grpSpPr>
        <p:sp>
          <p:nvSpPr>
            <p:cNvPr id="13" name="Left Brace 12">
              <a:extLst>
                <a:ext uri="{FF2B5EF4-FFF2-40B4-BE49-F238E27FC236}">
                  <a16:creationId xmlns:a16="http://schemas.microsoft.com/office/drawing/2014/main" id="{F97E4351-7E3F-3664-4700-3E44C87C8AEF}"/>
                </a:ext>
              </a:extLst>
            </p:cNvPr>
            <p:cNvSpPr/>
            <p:nvPr/>
          </p:nvSpPr>
          <p:spPr>
            <a:xfrm>
              <a:off x="5443688" y="3969988"/>
              <a:ext cx="507419" cy="1579076"/>
            </a:xfrm>
            <a:prstGeom prst="leftBrace">
              <a:avLst>
                <a:gd name="adj1" fmla="val 37564"/>
                <a:gd name="adj2" fmla="val 50000"/>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AF26C1C-E630-6060-06DA-447E5A6F9E2A}"/>
                </a:ext>
              </a:extLst>
            </p:cNvPr>
            <p:cNvSpPr txBox="1"/>
            <p:nvPr/>
          </p:nvSpPr>
          <p:spPr>
            <a:xfrm>
              <a:off x="6000105" y="3899687"/>
              <a:ext cx="3061992" cy="461665"/>
            </a:xfrm>
            <a:prstGeom prst="rect">
              <a:avLst/>
            </a:prstGeom>
            <a:noFill/>
          </p:spPr>
          <p:txBody>
            <a:bodyPr wrap="none" rtlCol="0">
              <a:spAutoFit/>
            </a:bodyPr>
            <a:lstStyle/>
            <a:p>
              <a:r>
                <a:rPr lang="en-US" sz="2400" dirty="0">
                  <a:solidFill>
                    <a:schemeClr val="bg1"/>
                  </a:solidFill>
                </a:rPr>
                <a:t>Automated verification</a:t>
              </a:r>
            </a:p>
          </p:txBody>
        </p:sp>
        <p:sp>
          <p:nvSpPr>
            <p:cNvPr id="15" name="TextBox 14">
              <a:extLst>
                <a:ext uri="{FF2B5EF4-FFF2-40B4-BE49-F238E27FC236}">
                  <a16:creationId xmlns:a16="http://schemas.microsoft.com/office/drawing/2014/main" id="{629A05D3-E617-E5AD-5A9B-72924EADAFC0}"/>
                </a:ext>
              </a:extLst>
            </p:cNvPr>
            <p:cNvSpPr txBox="1"/>
            <p:nvPr/>
          </p:nvSpPr>
          <p:spPr>
            <a:xfrm>
              <a:off x="6073701" y="4996102"/>
              <a:ext cx="2607958" cy="461665"/>
            </a:xfrm>
            <a:prstGeom prst="rect">
              <a:avLst/>
            </a:prstGeom>
            <a:noFill/>
          </p:spPr>
          <p:txBody>
            <a:bodyPr wrap="none" rtlCol="0">
              <a:spAutoFit/>
            </a:bodyPr>
            <a:lstStyle/>
            <a:p>
              <a:r>
                <a:rPr lang="en-US" sz="2400" dirty="0">
                  <a:solidFill>
                    <a:schemeClr val="bg1"/>
                  </a:solidFill>
                </a:rPr>
                <a:t>Manual verification</a:t>
              </a:r>
            </a:p>
          </p:txBody>
        </p:sp>
      </p:grpSp>
      <p:sp>
        <p:nvSpPr>
          <p:cNvPr id="20" name="TextBox 19">
            <a:extLst>
              <a:ext uri="{FF2B5EF4-FFF2-40B4-BE49-F238E27FC236}">
                <a16:creationId xmlns:a16="http://schemas.microsoft.com/office/drawing/2014/main" id="{D2F6DBFD-C08A-E617-BE85-810222F67918}"/>
              </a:ext>
            </a:extLst>
          </p:cNvPr>
          <p:cNvSpPr txBox="1"/>
          <p:nvPr/>
        </p:nvSpPr>
        <p:spPr>
          <a:xfrm>
            <a:off x="8664285" y="3163479"/>
            <a:ext cx="2608150" cy="400110"/>
          </a:xfrm>
          <a:prstGeom prst="rect">
            <a:avLst/>
          </a:prstGeom>
          <a:noFill/>
        </p:spPr>
        <p:txBody>
          <a:bodyPr wrap="none" rtlCol="0">
            <a:spAutoFit/>
          </a:bodyPr>
          <a:lstStyle/>
          <a:p>
            <a:r>
              <a:rPr lang="en-US" sz="2000" dirty="0">
                <a:solidFill>
                  <a:schemeClr val="bg1"/>
                </a:solidFill>
                <a:latin typeface="Calibri" panose="020F0502020204030204" pitchFamily="34" charset="0"/>
                <a:cs typeface="Calibri" panose="020F0502020204030204" pitchFamily="34" charset="0"/>
              </a:rPr>
              <a:t>NLTK Part of Speech [3]</a:t>
            </a:r>
          </a:p>
        </p:txBody>
      </p:sp>
      <p:sp>
        <p:nvSpPr>
          <p:cNvPr id="21" name="TextBox 20">
            <a:extLst>
              <a:ext uri="{FF2B5EF4-FFF2-40B4-BE49-F238E27FC236}">
                <a16:creationId xmlns:a16="http://schemas.microsoft.com/office/drawing/2014/main" id="{44313C15-4C70-E245-AD42-5BBC930DB638}"/>
              </a:ext>
            </a:extLst>
          </p:cNvPr>
          <p:cNvSpPr txBox="1"/>
          <p:nvPr/>
        </p:nvSpPr>
        <p:spPr>
          <a:xfrm>
            <a:off x="8664285" y="3542507"/>
            <a:ext cx="1426994" cy="400110"/>
          </a:xfrm>
          <a:prstGeom prst="rect">
            <a:avLst/>
          </a:prstGeom>
          <a:noFill/>
        </p:spPr>
        <p:txBody>
          <a:bodyPr wrap="none" rtlCol="0">
            <a:spAutoFit/>
          </a:bodyPr>
          <a:lstStyle/>
          <a:p>
            <a:r>
              <a:rPr lang="en-US" sz="2000" dirty="0" err="1">
                <a:solidFill>
                  <a:schemeClr val="bg1"/>
                </a:solidFill>
                <a:latin typeface="Calibri" panose="020F0502020204030204" pitchFamily="34" charset="0"/>
                <a:cs typeface="Calibri" panose="020F0502020204030204" pitchFamily="34" charset="0"/>
              </a:rPr>
              <a:t>ScispaCy</a:t>
            </a:r>
            <a:r>
              <a:rPr lang="en-US" sz="2000" dirty="0">
                <a:solidFill>
                  <a:schemeClr val="bg1"/>
                </a:solidFill>
                <a:latin typeface="Calibri" panose="020F0502020204030204" pitchFamily="34" charset="0"/>
                <a:cs typeface="Calibri" panose="020F0502020204030204" pitchFamily="34" charset="0"/>
              </a:rPr>
              <a:t> [4]</a:t>
            </a:r>
          </a:p>
        </p:txBody>
      </p:sp>
      <p:sp>
        <p:nvSpPr>
          <p:cNvPr id="22" name="TextBox 21">
            <a:extLst>
              <a:ext uri="{FF2B5EF4-FFF2-40B4-BE49-F238E27FC236}">
                <a16:creationId xmlns:a16="http://schemas.microsoft.com/office/drawing/2014/main" id="{0382380E-318A-6283-5AD9-6DA1C92E3513}"/>
              </a:ext>
            </a:extLst>
          </p:cNvPr>
          <p:cNvSpPr txBox="1"/>
          <p:nvPr/>
        </p:nvSpPr>
        <p:spPr>
          <a:xfrm>
            <a:off x="8687612" y="3940148"/>
            <a:ext cx="2175596" cy="400110"/>
          </a:xfrm>
          <a:prstGeom prst="rect">
            <a:avLst/>
          </a:prstGeom>
          <a:noFill/>
        </p:spPr>
        <p:txBody>
          <a:bodyPr wrap="none" rtlCol="0">
            <a:spAutoFit/>
          </a:bodyPr>
          <a:lstStyle/>
          <a:p>
            <a:r>
              <a:rPr lang="en-US" sz="2000" dirty="0">
                <a:solidFill>
                  <a:srgbClr val="FFFFFF"/>
                </a:solidFill>
                <a:effectLst/>
                <a:latin typeface="Calibri" panose="020F0502020204030204" pitchFamily="34" charset="0"/>
                <a:cs typeface="Calibri" panose="020F0502020204030204" pitchFamily="34" charset="0"/>
              </a:rPr>
              <a:t>MIMIC-CXR-JPG [5]</a:t>
            </a:r>
            <a:endParaRPr lang="en-US" sz="2000" dirty="0">
              <a:solidFill>
                <a:schemeClr val="bg1"/>
              </a:solidFill>
              <a:latin typeface="Calibri" panose="020F0502020204030204" pitchFamily="34" charset="0"/>
              <a:cs typeface="Calibri" panose="020F0502020204030204" pitchFamily="34" charset="0"/>
            </a:endParaRPr>
          </a:p>
        </p:txBody>
      </p:sp>
      <p:sp>
        <p:nvSpPr>
          <p:cNvPr id="23" name="Left Brace 22">
            <a:extLst>
              <a:ext uri="{FF2B5EF4-FFF2-40B4-BE49-F238E27FC236}">
                <a16:creationId xmlns:a16="http://schemas.microsoft.com/office/drawing/2014/main" id="{9242335E-CC17-FD39-4979-EAACCBC14906}"/>
              </a:ext>
            </a:extLst>
          </p:cNvPr>
          <p:cNvSpPr/>
          <p:nvPr/>
        </p:nvSpPr>
        <p:spPr>
          <a:xfrm>
            <a:off x="8258505" y="3286004"/>
            <a:ext cx="384406" cy="959537"/>
          </a:xfrm>
          <a:prstGeom prst="leftBrace">
            <a:avLst>
              <a:gd name="adj1" fmla="val 37564"/>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a:extLst>
              <a:ext uri="{FF2B5EF4-FFF2-40B4-BE49-F238E27FC236}">
                <a16:creationId xmlns:a16="http://schemas.microsoft.com/office/drawing/2014/main" id="{4C08AD87-A1C3-5085-75D3-2A8DF7470863}"/>
              </a:ext>
            </a:extLst>
          </p:cNvPr>
          <p:cNvGrpSpPr/>
          <p:nvPr/>
        </p:nvGrpSpPr>
        <p:grpSpPr>
          <a:xfrm>
            <a:off x="4286856" y="6280443"/>
            <a:ext cx="7905144" cy="436112"/>
            <a:chOff x="4286856" y="6317613"/>
            <a:chExt cx="7905144" cy="436112"/>
          </a:xfrm>
        </p:grpSpPr>
        <p:pic>
          <p:nvPicPr>
            <p:cNvPr id="26" name="Picture 25">
              <a:extLst>
                <a:ext uri="{FF2B5EF4-FFF2-40B4-BE49-F238E27FC236}">
                  <a16:creationId xmlns:a16="http://schemas.microsoft.com/office/drawing/2014/main" id="{19BB7749-E4DD-63C4-A327-789749FCD603}"/>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7" name="Picture 26" descr="Blue letters on a black background&#10;&#10;Description automatically generated with medium confidence">
              <a:extLst>
                <a:ext uri="{FF2B5EF4-FFF2-40B4-BE49-F238E27FC236}">
                  <a16:creationId xmlns:a16="http://schemas.microsoft.com/office/drawing/2014/main" id="{27B61449-11BD-B084-AD00-8452156D0304}"/>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8" name="Picture 27" descr="A blue text on a black background&#10;&#10;Description automatically generated with medium confidence">
              <a:extLst>
                <a:ext uri="{FF2B5EF4-FFF2-40B4-BE49-F238E27FC236}">
                  <a16:creationId xmlns:a16="http://schemas.microsoft.com/office/drawing/2014/main" id="{13A403D6-5D01-D5D5-92E2-B521A17FFDED}"/>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9" name="Picture 28" descr="A black and white sign with white text&#10;&#10;Description automatically generated with low confidence">
              <a:extLst>
                <a:ext uri="{FF2B5EF4-FFF2-40B4-BE49-F238E27FC236}">
                  <a16:creationId xmlns:a16="http://schemas.microsoft.com/office/drawing/2014/main" id="{24642D39-32D0-AB60-7A66-46D2DC63F02C}"/>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30" name="Picture 29">
              <a:extLst>
                <a:ext uri="{FF2B5EF4-FFF2-40B4-BE49-F238E27FC236}">
                  <a16:creationId xmlns:a16="http://schemas.microsoft.com/office/drawing/2014/main" id="{2F4A7BFD-6BF2-0402-4CC4-70011E14BBEB}"/>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31" name="TextBox 30">
            <a:extLst>
              <a:ext uri="{FF2B5EF4-FFF2-40B4-BE49-F238E27FC236}">
                <a16:creationId xmlns:a16="http://schemas.microsoft.com/office/drawing/2014/main" id="{88EB6332-3B36-4C18-41C2-411A8D0BBAF0}"/>
              </a:ext>
            </a:extLst>
          </p:cNvPr>
          <p:cNvSpPr txBox="1"/>
          <p:nvPr/>
        </p:nvSpPr>
        <p:spPr>
          <a:xfrm>
            <a:off x="1103657" y="5602988"/>
            <a:ext cx="7386125" cy="276999"/>
          </a:xfrm>
          <a:prstGeom prst="rect">
            <a:avLst/>
          </a:prstGeom>
          <a:noFill/>
        </p:spPr>
        <p:txBody>
          <a:bodyPr wrap="none" rtlCol="0">
            <a:spAutoFit/>
          </a:bodyPr>
          <a:lstStyle/>
          <a:p>
            <a:r>
              <a:rPr lang="en-US" sz="1200" dirty="0">
                <a:solidFill>
                  <a:schemeClr val="bg1"/>
                </a:solidFill>
              </a:rPr>
              <a:t>[3] Bird, Steven, Edward </a:t>
            </a:r>
            <a:r>
              <a:rPr lang="en-US" sz="1200" dirty="0" err="1">
                <a:solidFill>
                  <a:schemeClr val="bg1"/>
                </a:solidFill>
              </a:rPr>
              <a:t>Loper</a:t>
            </a:r>
            <a:r>
              <a:rPr lang="en-US" sz="1200" dirty="0">
                <a:solidFill>
                  <a:schemeClr val="bg1"/>
                </a:solidFill>
              </a:rPr>
              <a:t> and Ewan Klein (2009), Natural Language Processing with Python. O’Reilly Media Inc.</a:t>
            </a:r>
          </a:p>
        </p:txBody>
      </p:sp>
      <p:sp>
        <p:nvSpPr>
          <p:cNvPr id="32" name="TextBox 31">
            <a:extLst>
              <a:ext uri="{FF2B5EF4-FFF2-40B4-BE49-F238E27FC236}">
                <a16:creationId xmlns:a16="http://schemas.microsoft.com/office/drawing/2014/main" id="{C155AD60-AF05-666D-2677-B7F0C4112932}"/>
              </a:ext>
            </a:extLst>
          </p:cNvPr>
          <p:cNvSpPr txBox="1"/>
          <p:nvPr/>
        </p:nvSpPr>
        <p:spPr>
          <a:xfrm>
            <a:off x="1104906" y="5786047"/>
            <a:ext cx="10732746" cy="276999"/>
          </a:xfrm>
          <a:prstGeom prst="rect">
            <a:avLst/>
          </a:prstGeom>
          <a:noFill/>
        </p:spPr>
        <p:txBody>
          <a:bodyPr wrap="none" rtlCol="0">
            <a:spAutoFit/>
          </a:bodyPr>
          <a:lstStyle/>
          <a:p>
            <a:r>
              <a:rPr lang="en-US" sz="1200" dirty="0">
                <a:solidFill>
                  <a:schemeClr val="bg1"/>
                </a:solidFill>
              </a:rPr>
              <a:t>[4] Neumann, M., King, D., </a:t>
            </a:r>
            <a:r>
              <a:rPr lang="en-US" sz="1200" dirty="0" err="1">
                <a:solidFill>
                  <a:schemeClr val="bg1"/>
                </a:solidFill>
              </a:rPr>
              <a:t>Beltagy</a:t>
            </a:r>
            <a:r>
              <a:rPr lang="en-US" sz="1200" dirty="0">
                <a:solidFill>
                  <a:schemeClr val="bg1"/>
                </a:solidFill>
              </a:rPr>
              <a:t>, I., &amp; Ammar, W. (2019). </a:t>
            </a:r>
            <a:r>
              <a:rPr lang="en-US" sz="1200" dirty="0" err="1">
                <a:solidFill>
                  <a:schemeClr val="bg1"/>
                </a:solidFill>
              </a:rPr>
              <a:t>ScispaCy</a:t>
            </a:r>
            <a:r>
              <a:rPr lang="en-US" sz="1200" dirty="0">
                <a:solidFill>
                  <a:schemeClr val="bg1"/>
                </a:solidFill>
              </a:rPr>
              <a:t>: fast and robust models for biomedical natural language processing. </a:t>
            </a:r>
            <a:r>
              <a:rPr lang="en-US" sz="1200" dirty="0" err="1">
                <a:solidFill>
                  <a:schemeClr val="bg1"/>
                </a:solidFill>
              </a:rPr>
              <a:t>arXiv</a:t>
            </a:r>
            <a:r>
              <a:rPr lang="en-US" sz="1200" dirty="0">
                <a:solidFill>
                  <a:schemeClr val="bg1"/>
                </a:solidFill>
              </a:rPr>
              <a:t> preprint arXiv:1902.07669.</a:t>
            </a:r>
          </a:p>
        </p:txBody>
      </p:sp>
      <p:sp>
        <p:nvSpPr>
          <p:cNvPr id="33" name="TextBox 32">
            <a:extLst>
              <a:ext uri="{FF2B5EF4-FFF2-40B4-BE49-F238E27FC236}">
                <a16:creationId xmlns:a16="http://schemas.microsoft.com/office/drawing/2014/main" id="{854314F7-F953-55E6-8D6E-55E9988F330A}"/>
              </a:ext>
            </a:extLst>
          </p:cNvPr>
          <p:cNvSpPr txBox="1"/>
          <p:nvPr/>
        </p:nvSpPr>
        <p:spPr>
          <a:xfrm>
            <a:off x="1103657" y="5968739"/>
            <a:ext cx="9930475" cy="276999"/>
          </a:xfrm>
          <a:prstGeom prst="rect">
            <a:avLst/>
          </a:prstGeom>
          <a:noFill/>
        </p:spPr>
        <p:txBody>
          <a:bodyPr wrap="none" rtlCol="0">
            <a:spAutoFit/>
          </a:bodyPr>
          <a:lstStyle/>
          <a:p>
            <a:r>
              <a:rPr lang="en-US" sz="1200" dirty="0">
                <a:solidFill>
                  <a:schemeClr val="bg1"/>
                </a:solidFill>
              </a:rPr>
              <a:t>[5] Johnson, A., Lungren, M., Peng, Y., Lu, Z., Mark, R., Berkowitz, S., &amp; </a:t>
            </a:r>
            <a:r>
              <a:rPr lang="en-US" sz="1200" dirty="0" err="1">
                <a:solidFill>
                  <a:schemeClr val="bg1"/>
                </a:solidFill>
              </a:rPr>
              <a:t>Horng</a:t>
            </a:r>
            <a:r>
              <a:rPr lang="en-US" sz="1200" dirty="0">
                <a:solidFill>
                  <a:schemeClr val="bg1"/>
                </a:solidFill>
              </a:rPr>
              <a:t>, S. (2019). MIMIC-CXR-JPG-chest radiographs with structured labels. </a:t>
            </a:r>
            <a:r>
              <a:rPr lang="en-US" sz="1200" dirty="0" err="1">
                <a:solidFill>
                  <a:schemeClr val="bg1"/>
                </a:solidFill>
              </a:rPr>
              <a:t>PhysioNet</a:t>
            </a:r>
            <a:r>
              <a:rPr lang="en-US" sz="1200" dirty="0">
                <a:solidFill>
                  <a:schemeClr val="bg1"/>
                </a:solidFill>
              </a:rPr>
              <a:t>.</a:t>
            </a:r>
          </a:p>
        </p:txBody>
      </p:sp>
    </p:spTree>
    <p:extLst>
      <p:ext uri="{BB962C8B-B14F-4D97-AF65-F5344CB8AC3E}">
        <p14:creationId xmlns:p14="http://schemas.microsoft.com/office/powerpoint/2010/main" val="12498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AA08-7B90-42FD-88C4-F956B48025E8}"/>
              </a:ext>
            </a:extLst>
          </p:cNvPr>
          <p:cNvSpPr>
            <a:spLocks noGrp="1"/>
          </p:cNvSpPr>
          <p:nvPr>
            <p:ph type="title"/>
          </p:nvPr>
        </p:nvSpPr>
        <p:spPr/>
        <p:txBody>
          <a:bodyPr/>
          <a:lstStyle/>
          <a:p>
            <a:r>
              <a:rPr lang="en-US" dirty="0"/>
              <a:t>Dataset construction</a:t>
            </a:r>
          </a:p>
        </p:txBody>
      </p:sp>
      <p:sp>
        <p:nvSpPr>
          <p:cNvPr id="3" name="Content Placeholder 2">
            <a:extLst>
              <a:ext uri="{FF2B5EF4-FFF2-40B4-BE49-F238E27FC236}">
                <a16:creationId xmlns:a16="http://schemas.microsoft.com/office/drawing/2014/main" id="{6DB34B42-69BC-A402-A91C-9D689940721B}"/>
              </a:ext>
            </a:extLst>
          </p:cNvPr>
          <p:cNvSpPr>
            <a:spLocks noGrp="1"/>
          </p:cNvSpPr>
          <p:nvPr>
            <p:ph idx="1"/>
          </p:nvPr>
        </p:nvSpPr>
        <p:spPr>
          <a:xfrm>
            <a:off x="292103" y="918990"/>
            <a:ext cx="7772400" cy="5020019"/>
          </a:xfrm>
        </p:spPr>
        <p:txBody>
          <a:bodyPr>
            <a:normAutofit/>
          </a:bodyPr>
          <a:lstStyle/>
          <a:p>
            <a:pPr marL="0" indent="0">
              <a:buNone/>
            </a:pPr>
            <a:r>
              <a:rPr lang="en-US" dirty="0"/>
              <a:t>III. Question answer pairs extraction</a:t>
            </a:r>
          </a:p>
          <a:p>
            <a:endParaRPr lang="en-US" dirty="0"/>
          </a:p>
        </p:txBody>
      </p:sp>
      <p:pic>
        <p:nvPicPr>
          <p:cNvPr id="43" name="Picture 42" descr="X-ray of a chest with a device attached to it&#10;&#10;Description automatically generated">
            <a:extLst>
              <a:ext uri="{FF2B5EF4-FFF2-40B4-BE49-F238E27FC236}">
                <a16:creationId xmlns:a16="http://schemas.microsoft.com/office/drawing/2014/main" id="{AD50DEA9-24B4-3E16-FBFD-F2FD76D7D707}"/>
              </a:ext>
            </a:extLst>
          </p:cNvPr>
          <p:cNvPicPr>
            <a:picLocks noChangeAspect="1"/>
          </p:cNvPicPr>
          <p:nvPr/>
        </p:nvPicPr>
        <p:blipFill>
          <a:blip r:embed="rId3"/>
          <a:stretch>
            <a:fillRect/>
          </a:stretch>
        </p:blipFill>
        <p:spPr>
          <a:xfrm>
            <a:off x="3430161" y="2380278"/>
            <a:ext cx="2790835" cy="3082259"/>
          </a:xfrm>
          <a:prstGeom prst="rect">
            <a:avLst/>
          </a:prstGeom>
        </p:spPr>
      </p:pic>
      <p:sp>
        <p:nvSpPr>
          <p:cNvPr id="49" name="TextBox 48">
            <a:extLst>
              <a:ext uri="{FF2B5EF4-FFF2-40B4-BE49-F238E27FC236}">
                <a16:creationId xmlns:a16="http://schemas.microsoft.com/office/drawing/2014/main" id="{33BF6237-AEBA-5C90-5E10-ABECC5323ACC}"/>
              </a:ext>
            </a:extLst>
          </p:cNvPr>
          <p:cNvSpPr txBox="1"/>
          <p:nvPr/>
        </p:nvSpPr>
        <p:spPr>
          <a:xfrm>
            <a:off x="4231337" y="5442549"/>
            <a:ext cx="1630254" cy="369332"/>
          </a:xfrm>
          <a:prstGeom prst="rect">
            <a:avLst/>
          </a:prstGeom>
          <a:noFill/>
        </p:spPr>
        <p:txBody>
          <a:bodyPr wrap="none" rtlCol="0">
            <a:spAutoFit/>
          </a:bodyPr>
          <a:lstStyle/>
          <a:p>
            <a:r>
              <a:rPr lang="en-US" dirty="0">
                <a:solidFill>
                  <a:schemeClr val="bg1"/>
                </a:solidFill>
              </a:rPr>
              <a:t>Main (present)</a:t>
            </a:r>
          </a:p>
        </p:txBody>
      </p:sp>
      <p:grpSp>
        <p:nvGrpSpPr>
          <p:cNvPr id="61" name="Group 60">
            <a:extLst>
              <a:ext uri="{FF2B5EF4-FFF2-40B4-BE49-F238E27FC236}">
                <a16:creationId xmlns:a16="http://schemas.microsoft.com/office/drawing/2014/main" id="{12B721DA-8F79-F07D-2BBC-0F59FD27A5B3}"/>
              </a:ext>
            </a:extLst>
          </p:cNvPr>
          <p:cNvGrpSpPr/>
          <p:nvPr/>
        </p:nvGrpSpPr>
        <p:grpSpPr>
          <a:xfrm>
            <a:off x="114834" y="2061990"/>
            <a:ext cx="3260956" cy="3769880"/>
            <a:chOff x="114834" y="2061990"/>
            <a:chExt cx="3260956" cy="3769880"/>
          </a:xfrm>
        </p:grpSpPr>
        <p:pic>
          <p:nvPicPr>
            <p:cNvPr id="45" name="Picture 44" descr="X-ray of a chest with a computer&#10;&#10;Description automatically generated">
              <a:extLst>
                <a:ext uri="{FF2B5EF4-FFF2-40B4-BE49-F238E27FC236}">
                  <a16:creationId xmlns:a16="http://schemas.microsoft.com/office/drawing/2014/main" id="{935AF7A7-725C-24FC-2910-5473E8E79659}"/>
                </a:ext>
              </a:extLst>
            </p:cNvPr>
            <p:cNvPicPr>
              <a:picLocks noChangeAspect="1"/>
            </p:cNvPicPr>
            <p:nvPr/>
          </p:nvPicPr>
          <p:blipFill>
            <a:blip r:embed="rId4"/>
            <a:stretch>
              <a:fillRect/>
            </a:stretch>
          </p:blipFill>
          <p:spPr>
            <a:xfrm>
              <a:off x="114834" y="2061990"/>
              <a:ext cx="2806739" cy="3356494"/>
            </a:xfrm>
            <a:prstGeom prst="rect">
              <a:avLst/>
            </a:prstGeom>
          </p:spPr>
        </p:pic>
        <p:sp>
          <p:nvSpPr>
            <p:cNvPr id="47" name="Left-Right Arrow 46">
              <a:extLst>
                <a:ext uri="{FF2B5EF4-FFF2-40B4-BE49-F238E27FC236}">
                  <a16:creationId xmlns:a16="http://schemas.microsoft.com/office/drawing/2014/main" id="{2E26C770-5C50-1BF0-7295-56561B545D79}"/>
                </a:ext>
              </a:extLst>
            </p:cNvPr>
            <p:cNvSpPr/>
            <p:nvPr/>
          </p:nvSpPr>
          <p:spPr>
            <a:xfrm>
              <a:off x="3025999" y="3868108"/>
              <a:ext cx="349791" cy="183502"/>
            </a:xfrm>
            <a:prstGeom prst="leftRightArrow">
              <a:avLst/>
            </a:prstGeom>
            <a:solidFill>
              <a:srgbClr val="FFC000"/>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A89828D-F9E1-A92E-1BDD-47D1DF64BE7C}"/>
                </a:ext>
              </a:extLst>
            </p:cNvPr>
            <p:cNvSpPr txBox="1"/>
            <p:nvPr/>
          </p:nvSpPr>
          <p:spPr>
            <a:xfrm>
              <a:off x="659538" y="5462538"/>
              <a:ext cx="1717330" cy="369332"/>
            </a:xfrm>
            <a:prstGeom prst="rect">
              <a:avLst/>
            </a:prstGeom>
            <a:noFill/>
          </p:spPr>
          <p:txBody>
            <a:bodyPr wrap="none" rtlCol="0">
              <a:spAutoFit/>
            </a:bodyPr>
            <a:lstStyle/>
            <a:p>
              <a:r>
                <a:rPr lang="en-US" dirty="0">
                  <a:solidFill>
                    <a:schemeClr val="bg1"/>
                  </a:solidFill>
                </a:rPr>
                <a:t>Reference (past)</a:t>
              </a:r>
            </a:p>
          </p:txBody>
        </p:sp>
      </p:grpSp>
      <p:grpSp>
        <p:nvGrpSpPr>
          <p:cNvPr id="62" name="Group 61">
            <a:extLst>
              <a:ext uri="{FF2B5EF4-FFF2-40B4-BE49-F238E27FC236}">
                <a16:creationId xmlns:a16="http://schemas.microsoft.com/office/drawing/2014/main" id="{E5EA2F86-E290-173B-F5CA-2B0B185EC902}"/>
              </a:ext>
            </a:extLst>
          </p:cNvPr>
          <p:cNvGrpSpPr/>
          <p:nvPr/>
        </p:nvGrpSpPr>
        <p:grpSpPr>
          <a:xfrm>
            <a:off x="6513848" y="1110878"/>
            <a:ext cx="5706544" cy="4828131"/>
            <a:chOff x="6513848" y="1110878"/>
            <a:chExt cx="5706544" cy="4828131"/>
          </a:xfrm>
        </p:grpSpPr>
        <p:sp>
          <p:nvSpPr>
            <p:cNvPr id="48" name="Right Arrow 47">
              <a:extLst>
                <a:ext uri="{FF2B5EF4-FFF2-40B4-BE49-F238E27FC236}">
                  <a16:creationId xmlns:a16="http://schemas.microsoft.com/office/drawing/2014/main" id="{5C94C64A-9672-6795-7FC7-EEA22AE55687}"/>
                </a:ext>
              </a:extLst>
            </p:cNvPr>
            <p:cNvSpPr/>
            <p:nvPr/>
          </p:nvSpPr>
          <p:spPr>
            <a:xfrm>
              <a:off x="6513848" y="3623582"/>
              <a:ext cx="595634" cy="316362"/>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 Brace 50">
              <a:extLst>
                <a:ext uri="{FF2B5EF4-FFF2-40B4-BE49-F238E27FC236}">
                  <a16:creationId xmlns:a16="http://schemas.microsoft.com/office/drawing/2014/main" id="{1B8323EB-366B-8A15-D5FB-81DC7AC6539A}"/>
                </a:ext>
              </a:extLst>
            </p:cNvPr>
            <p:cNvSpPr/>
            <p:nvPr/>
          </p:nvSpPr>
          <p:spPr>
            <a:xfrm>
              <a:off x="7246779" y="1110878"/>
              <a:ext cx="395815" cy="4828131"/>
            </a:xfrm>
            <a:prstGeom prst="leftBrace">
              <a:avLst>
                <a:gd name="adj1" fmla="val 43926"/>
                <a:gd name="adj2" fmla="val 55385"/>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06E6D9E7-1F7C-8085-CFFA-1605A835BC38}"/>
                </a:ext>
              </a:extLst>
            </p:cNvPr>
            <p:cNvSpPr txBox="1"/>
            <p:nvPr/>
          </p:nvSpPr>
          <p:spPr>
            <a:xfrm>
              <a:off x="7703450" y="1110878"/>
              <a:ext cx="4516942" cy="646331"/>
            </a:xfrm>
            <a:prstGeom prst="rect">
              <a:avLst/>
            </a:prstGeom>
            <a:noFill/>
          </p:spPr>
          <p:txBody>
            <a:bodyPr wrap="none" rtlCol="0">
              <a:spAutoFit/>
            </a:bodyPr>
            <a:lstStyle/>
            <a:p>
              <a:r>
                <a:rPr lang="en-US" dirty="0">
                  <a:solidFill>
                    <a:schemeClr val="bg1"/>
                  </a:solidFill>
                </a:rPr>
                <a:t>Q: What abnormalities are seen in this image?</a:t>
              </a:r>
            </a:p>
            <a:p>
              <a:r>
                <a:rPr lang="en-US" dirty="0">
                  <a:solidFill>
                    <a:srgbClr val="FFC000"/>
                  </a:solidFill>
                </a:rPr>
                <a:t>A: fracture, pleural effusion, edema</a:t>
              </a:r>
            </a:p>
          </p:txBody>
        </p:sp>
        <p:sp>
          <p:nvSpPr>
            <p:cNvPr id="53" name="TextBox 52">
              <a:extLst>
                <a:ext uri="{FF2B5EF4-FFF2-40B4-BE49-F238E27FC236}">
                  <a16:creationId xmlns:a16="http://schemas.microsoft.com/office/drawing/2014/main" id="{5B7D8E8E-6921-CA93-60B1-A609CF09A7C7}"/>
                </a:ext>
              </a:extLst>
            </p:cNvPr>
            <p:cNvSpPr txBox="1"/>
            <p:nvPr/>
          </p:nvSpPr>
          <p:spPr>
            <a:xfrm>
              <a:off x="7703450" y="1744619"/>
              <a:ext cx="4213333" cy="646331"/>
            </a:xfrm>
            <a:prstGeom prst="rect">
              <a:avLst/>
            </a:prstGeom>
            <a:noFill/>
          </p:spPr>
          <p:txBody>
            <a:bodyPr wrap="none" rtlCol="0">
              <a:spAutoFit/>
            </a:bodyPr>
            <a:lstStyle/>
            <a:p>
              <a:r>
                <a:rPr lang="en-US" dirty="0">
                  <a:solidFill>
                    <a:schemeClr val="bg1"/>
                  </a:solidFill>
                  <a:effectLst/>
                  <a:latin typeface="Helvetica Neue" panose="02000503000000020004" pitchFamily="2" charset="0"/>
                </a:rPr>
                <a:t>Q: is there fracture in the right rib area?</a:t>
              </a:r>
            </a:p>
            <a:p>
              <a:r>
                <a:rPr lang="en-US" dirty="0">
                  <a:solidFill>
                    <a:srgbClr val="FFC000"/>
                  </a:solidFill>
                </a:rPr>
                <a:t>A: Yes</a:t>
              </a:r>
            </a:p>
          </p:txBody>
        </p:sp>
        <p:sp>
          <p:nvSpPr>
            <p:cNvPr id="54" name="TextBox 53">
              <a:extLst>
                <a:ext uri="{FF2B5EF4-FFF2-40B4-BE49-F238E27FC236}">
                  <a16:creationId xmlns:a16="http://schemas.microsoft.com/office/drawing/2014/main" id="{075AEDF4-1708-4F94-1598-3FC087055575}"/>
                </a:ext>
              </a:extLst>
            </p:cNvPr>
            <p:cNvSpPr txBox="1"/>
            <p:nvPr/>
          </p:nvSpPr>
          <p:spPr>
            <a:xfrm>
              <a:off x="7718440" y="2380279"/>
              <a:ext cx="3436646" cy="646331"/>
            </a:xfrm>
            <a:prstGeom prst="rect">
              <a:avLst/>
            </a:prstGeom>
            <a:noFill/>
          </p:spPr>
          <p:txBody>
            <a:bodyPr wrap="none" rtlCol="0">
              <a:spAutoFit/>
            </a:bodyPr>
            <a:lstStyle/>
            <a:p>
              <a:r>
                <a:rPr lang="en-US" dirty="0">
                  <a:solidFill>
                    <a:schemeClr val="bg1"/>
                  </a:solidFill>
                </a:rPr>
                <a:t>Q: Which view is this image taken?</a:t>
              </a:r>
            </a:p>
            <a:p>
              <a:r>
                <a:rPr lang="en-US" dirty="0">
                  <a:solidFill>
                    <a:srgbClr val="FFC000"/>
                  </a:solidFill>
                </a:rPr>
                <a:t>A: AP view</a:t>
              </a:r>
            </a:p>
          </p:txBody>
        </p:sp>
        <p:sp>
          <p:nvSpPr>
            <p:cNvPr id="55" name="TextBox 54">
              <a:extLst>
                <a:ext uri="{FF2B5EF4-FFF2-40B4-BE49-F238E27FC236}">
                  <a16:creationId xmlns:a16="http://schemas.microsoft.com/office/drawing/2014/main" id="{C967DF38-1447-2C99-F01C-CFE752DBA8B5}"/>
                </a:ext>
              </a:extLst>
            </p:cNvPr>
            <p:cNvSpPr txBox="1"/>
            <p:nvPr/>
          </p:nvSpPr>
          <p:spPr>
            <a:xfrm>
              <a:off x="7703450" y="3030316"/>
              <a:ext cx="3277629" cy="646331"/>
            </a:xfrm>
            <a:prstGeom prst="rect">
              <a:avLst/>
            </a:prstGeom>
            <a:noFill/>
          </p:spPr>
          <p:txBody>
            <a:bodyPr wrap="none" rtlCol="0">
              <a:spAutoFit/>
            </a:bodyPr>
            <a:lstStyle/>
            <a:p>
              <a:r>
                <a:rPr lang="en-US" dirty="0">
                  <a:solidFill>
                    <a:schemeClr val="bg1"/>
                  </a:solidFill>
                </a:rPr>
                <a:t>Q: Where is the pleural effusion?</a:t>
              </a:r>
            </a:p>
            <a:p>
              <a:r>
                <a:rPr lang="en-US" dirty="0">
                  <a:solidFill>
                    <a:srgbClr val="FFC000"/>
                  </a:solidFill>
                </a:rPr>
                <a:t>A: bilateral area</a:t>
              </a:r>
            </a:p>
          </p:txBody>
        </p:sp>
        <p:sp>
          <p:nvSpPr>
            <p:cNvPr id="56" name="TextBox 55">
              <a:extLst>
                <a:ext uri="{FF2B5EF4-FFF2-40B4-BE49-F238E27FC236}">
                  <a16:creationId xmlns:a16="http://schemas.microsoft.com/office/drawing/2014/main" id="{82D87264-05E1-B45E-88EC-775B3B625466}"/>
                </a:ext>
              </a:extLst>
            </p:cNvPr>
            <p:cNvSpPr txBox="1"/>
            <p:nvPr/>
          </p:nvSpPr>
          <p:spPr>
            <a:xfrm>
              <a:off x="7703450" y="3571183"/>
              <a:ext cx="2881815" cy="646331"/>
            </a:xfrm>
            <a:prstGeom prst="rect">
              <a:avLst/>
            </a:prstGeom>
            <a:noFill/>
          </p:spPr>
          <p:txBody>
            <a:bodyPr wrap="none" rtlCol="0">
              <a:spAutoFit/>
            </a:bodyPr>
            <a:lstStyle/>
            <a:p>
              <a:r>
                <a:rPr lang="en-US" dirty="0">
                  <a:solidFill>
                    <a:schemeClr val="bg1"/>
                  </a:solidFill>
                </a:rPr>
                <a:t>Q: What level is the edema? </a:t>
              </a:r>
            </a:p>
            <a:p>
              <a:r>
                <a:rPr lang="en-US" dirty="0">
                  <a:solidFill>
                    <a:srgbClr val="FFC000"/>
                  </a:solidFill>
                </a:rPr>
                <a:t>A: mild</a:t>
              </a:r>
            </a:p>
          </p:txBody>
        </p:sp>
        <p:sp>
          <p:nvSpPr>
            <p:cNvPr id="57" name="TextBox 56">
              <a:extLst>
                <a:ext uri="{FF2B5EF4-FFF2-40B4-BE49-F238E27FC236}">
                  <a16:creationId xmlns:a16="http://schemas.microsoft.com/office/drawing/2014/main" id="{C16494B6-40C8-521B-2F1F-0B10A8A960D5}"/>
                </a:ext>
              </a:extLst>
            </p:cNvPr>
            <p:cNvSpPr txBox="1"/>
            <p:nvPr/>
          </p:nvSpPr>
          <p:spPr>
            <a:xfrm>
              <a:off x="7718440" y="4154555"/>
              <a:ext cx="3626377" cy="646331"/>
            </a:xfrm>
            <a:prstGeom prst="rect">
              <a:avLst/>
            </a:prstGeom>
            <a:noFill/>
          </p:spPr>
          <p:txBody>
            <a:bodyPr wrap="none" rtlCol="0">
              <a:spAutoFit/>
            </a:bodyPr>
            <a:lstStyle/>
            <a:p>
              <a:r>
                <a:rPr lang="en-US" dirty="0">
                  <a:solidFill>
                    <a:schemeClr val="bg1"/>
                  </a:solidFill>
                </a:rPr>
                <a:t>Q: What type is the pleural effusion?</a:t>
              </a:r>
            </a:p>
            <a:p>
              <a:r>
                <a:rPr lang="en-US" dirty="0">
                  <a:solidFill>
                    <a:srgbClr val="FFC000"/>
                  </a:solidFill>
                </a:rPr>
                <a:t>A: layering</a:t>
              </a:r>
            </a:p>
          </p:txBody>
        </p:sp>
      </p:grpSp>
      <p:sp>
        <p:nvSpPr>
          <p:cNvPr id="58" name="TextBox 57">
            <a:extLst>
              <a:ext uri="{FF2B5EF4-FFF2-40B4-BE49-F238E27FC236}">
                <a16:creationId xmlns:a16="http://schemas.microsoft.com/office/drawing/2014/main" id="{9AF55585-07EA-06FE-928C-2A4A3B6F3C6F}"/>
              </a:ext>
            </a:extLst>
          </p:cNvPr>
          <p:cNvSpPr txBox="1"/>
          <p:nvPr/>
        </p:nvSpPr>
        <p:spPr>
          <a:xfrm>
            <a:off x="7718440" y="4772756"/>
            <a:ext cx="4213333" cy="1200329"/>
          </a:xfrm>
          <a:prstGeom prst="rect">
            <a:avLst/>
          </a:prstGeom>
          <a:noFill/>
        </p:spPr>
        <p:txBody>
          <a:bodyPr wrap="square" rtlCol="0">
            <a:spAutoFit/>
          </a:bodyPr>
          <a:lstStyle/>
          <a:p>
            <a:r>
              <a:rPr lang="en-US" dirty="0">
                <a:solidFill>
                  <a:schemeClr val="bg1"/>
                </a:solidFill>
              </a:rPr>
              <a:t>Q: What has changed?</a:t>
            </a:r>
          </a:p>
          <a:p>
            <a:r>
              <a:rPr lang="en-US" dirty="0">
                <a:solidFill>
                  <a:srgbClr val="FFC000"/>
                </a:solidFill>
              </a:rPr>
              <a:t>A: the main image has additional findings of edema, and fracture than the reference image….</a:t>
            </a:r>
          </a:p>
        </p:txBody>
      </p:sp>
      <p:grpSp>
        <p:nvGrpSpPr>
          <p:cNvPr id="63" name="Group 62">
            <a:extLst>
              <a:ext uri="{FF2B5EF4-FFF2-40B4-BE49-F238E27FC236}">
                <a16:creationId xmlns:a16="http://schemas.microsoft.com/office/drawing/2014/main" id="{77D04503-23BC-49E0-FCE3-7EA16CAE550E}"/>
              </a:ext>
            </a:extLst>
          </p:cNvPr>
          <p:cNvGrpSpPr/>
          <p:nvPr/>
        </p:nvGrpSpPr>
        <p:grpSpPr>
          <a:xfrm>
            <a:off x="4286856" y="6280443"/>
            <a:ext cx="7905144" cy="436112"/>
            <a:chOff x="4286856" y="6317613"/>
            <a:chExt cx="7905144" cy="436112"/>
          </a:xfrm>
        </p:grpSpPr>
        <p:pic>
          <p:nvPicPr>
            <p:cNvPr id="64" name="Picture 63">
              <a:extLst>
                <a:ext uri="{FF2B5EF4-FFF2-40B4-BE49-F238E27FC236}">
                  <a16:creationId xmlns:a16="http://schemas.microsoft.com/office/drawing/2014/main" id="{860A096F-249F-0FB1-8965-49BEA40F3D1D}"/>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65" name="Picture 64" descr="Blue letters on a black background&#10;&#10;Description automatically generated with medium confidence">
              <a:extLst>
                <a:ext uri="{FF2B5EF4-FFF2-40B4-BE49-F238E27FC236}">
                  <a16:creationId xmlns:a16="http://schemas.microsoft.com/office/drawing/2014/main" id="{BCB067CF-D57C-750D-8ABA-60AEACD20838}"/>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66" name="Picture 65" descr="A blue text on a black background&#10;&#10;Description automatically generated with medium confidence">
              <a:extLst>
                <a:ext uri="{FF2B5EF4-FFF2-40B4-BE49-F238E27FC236}">
                  <a16:creationId xmlns:a16="http://schemas.microsoft.com/office/drawing/2014/main" id="{2824F32A-C6A2-39C9-BADA-C7551D2EF5D6}"/>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67" name="Picture 66" descr="A black and white sign with white text&#10;&#10;Description automatically generated with low confidence">
              <a:extLst>
                <a:ext uri="{FF2B5EF4-FFF2-40B4-BE49-F238E27FC236}">
                  <a16:creationId xmlns:a16="http://schemas.microsoft.com/office/drawing/2014/main" id="{8BA184F0-F5AA-5550-710A-5C0023DA38F0}"/>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68" name="Picture 67">
              <a:extLst>
                <a:ext uri="{FF2B5EF4-FFF2-40B4-BE49-F238E27FC236}">
                  <a16:creationId xmlns:a16="http://schemas.microsoft.com/office/drawing/2014/main" id="{3A4847E8-F80C-B894-24E3-FAD848959468}"/>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54960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46DE-C2BB-AA9E-9649-B436DF4D1261}"/>
              </a:ext>
            </a:extLst>
          </p:cNvPr>
          <p:cNvSpPr>
            <a:spLocks noGrp="1"/>
          </p:cNvSpPr>
          <p:nvPr>
            <p:ph type="title"/>
          </p:nvPr>
        </p:nvSpPr>
        <p:spPr/>
        <p:txBody>
          <a:bodyPr/>
          <a:lstStyle/>
          <a:p>
            <a:r>
              <a:rPr lang="en-US" dirty="0"/>
              <a:t>1. Text mined label limitations</a:t>
            </a:r>
          </a:p>
        </p:txBody>
      </p:sp>
      <p:sp>
        <p:nvSpPr>
          <p:cNvPr id="3" name="Content Placeholder 2">
            <a:extLst>
              <a:ext uri="{FF2B5EF4-FFF2-40B4-BE49-F238E27FC236}">
                <a16:creationId xmlns:a16="http://schemas.microsoft.com/office/drawing/2014/main" id="{1F5F0A3F-73C4-03E3-30B0-59BCFA262F23}"/>
              </a:ext>
            </a:extLst>
          </p:cNvPr>
          <p:cNvSpPr>
            <a:spLocks noGrp="1"/>
          </p:cNvSpPr>
          <p:nvPr>
            <p:ph idx="1"/>
          </p:nvPr>
        </p:nvSpPr>
        <p:spPr>
          <a:xfrm>
            <a:off x="609600" y="999846"/>
            <a:ext cx="10972800" cy="4525963"/>
          </a:xfrm>
        </p:spPr>
        <p:txBody>
          <a:bodyPr/>
          <a:lstStyle/>
          <a:p>
            <a:r>
              <a:rPr lang="en-US" dirty="0"/>
              <a:t>Large information is lost</a:t>
            </a:r>
          </a:p>
        </p:txBody>
      </p:sp>
      <p:grpSp>
        <p:nvGrpSpPr>
          <p:cNvPr id="25" name="Group 24">
            <a:extLst>
              <a:ext uri="{FF2B5EF4-FFF2-40B4-BE49-F238E27FC236}">
                <a16:creationId xmlns:a16="http://schemas.microsoft.com/office/drawing/2014/main" id="{88891971-CEFC-BA1C-C0DD-2DEC6B021DBA}"/>
              </a:ext>
            </a:extLst>
          </p:cNvPr>
          <p:cNvGrpSpPr/>
          <p:nvPr/>
        </p:nvGrpSpPr>
        <p:grpSpPr>
          <a:xfrm>
            <a:off x="4286856" y="6280443"/>
            <a:ext cx="7905144" cy="436112"/>
            <a:chOff x="4286856" y="6317613"/>
            <a:chExt cx="7905144" cy="436112"/>
          </a:xfrm>
        </p:grpSpPr>
        <p:pic>
          <p:nvPicPr>
            <p:cNvPr id="26" name="Picture 25">
              <a:extLst>
                <a:ext uri="{FF2B5EF4-FFF2-40B4-BE49-F238E27FC236}">
                  <a16:creationId xmlns:a16="http://schemas.microsoft.com/office/drawing/2014/main" id="{B00D55A3-39A4-DE16-B765-5064CC564CD8}"/>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7" name="Picture 26" descr="Blue letters on a black background&#10;&#10;Description automatically generated with medium confidence">
              <a:extLst>
                <a:ext uri="{FF2B5EF4-FFF2-40B4-BE49-F238E27FC236}">
                  <a16:creationId xmlns:a16="http://schemas.microsoft.com/office/drawing/2014/main" id="{17228E9D-404E-8F15-180C-9681CA487D58}"/>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8" name="Picture 27" descr="A blue text on a black background&#10;&#10;Description automatically generated with medium confidence">
              <a:extLst>
                <a:ext uri="{FF2B5EF4-FFF2-40B4-BE49-F238E27FC236}">
                  <a16:creationId xmlns:a16="http://schemas.microsoft.com/office/drawing/2014/main" id="{BBBB19F7-91E1-44A1-2907-592657B59E3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9" name="Picture 28" descr="A black and white sign with white text&#10;&#10;Description automatically generated with low confidence">
              <a:extLst>
                <a:ext uri="{FF2B5EF4-FFF2-40B4-BE49-F238E27FC236}">
                  <a16:creationId xmlns:a16="http://schemas.microsoft.com/office/drawing/2014/main" id="{1018A552-80B9-E687-D795-FD6647EB5279}"/>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30" name="Picture 29">
              <a:extLst>
                <a:ext uri="{FF2B5EF4-FFF2-40B4-BE49-F238E27FC236}">
                  <a16:creationId xmlns:a16="http://schemas.microsoft.com/office/drawing/2014/main" id="{B93C9CD7-38B9-1E28-6E52-1E3B66D4D92A}"/>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4" name="TextBox 3">
            <a:extLst>
              <a:ext uri="{FF2B5EF4-FFF2-40B4-BE49-F238E27FC236}">
                <a16:creationId xmlns:a16="http://schemas.microsoft.com/office/drawing/2014/main" id="{5032EB06-8C1C-6668-B63B-D8F4C9B6F9A7}"/>
              </a:ext>
            </a:extLst>
          </p:cNvPr>
          <p:cNvSpPr txBox="1"/>
          <p:nvPr/>
        </p:nvSpPr>
        <p:spPr>
          <a:xfrm>
            <a:off x="8343267" y="1900855"/>
            <a:ext cx="2291012" cy="523220"/>
          </a:xfrm>
          <a:prstGeom prst="rect">
            <a:avLst/>
          </a:prstGeom>
          <a:noFill/>
        </p:spPr>
        <p:txBody>
          <a:bodyPr wrap="none" rtlCol="0">
            <a:spAutoFit/>
          </a:bodyPr>
          <a:lstStyle/>
          <a:p>
            <a:r>
              <a:rPr lang="en-US" sz="2800" b="1" dirty="0">
                <a:solidFill>
                  <a:srgbClr val="FFFF00"/>
                </a:solidFill>
                <a:latin typeface="Avenir Book" panose="02000503020000020003" pitchFamily="2" charset="0"/>
                <a:ea typeface="Lato" panose="020F0502020204030203" pitchFamily="34" charset="0"/>
                <a:cs typeface="Lato" panose="020F0502020204030203" pitchFamily="34" charset="0"/>
              </a:rPr>
              <a:t>Binary labels</a:t>
            </a:r>
          </a:p>
        </p:txBody>
      </p:sp>
      <p:sp>
        <p:nvSpPr>
          <p:cNvPr id="5" name="Right Arrow 4">
            <a:extLst>
              <a:ext uri="{FF2B5EF4-FFF2-40B4-BE49-F238E27FC236}">
                <a16:creationId xmlns:a16="http://schemas.microsoft.com/office/drawing/2014/main" id="{1DF3FB43-CB7D-E88A-6F7E-0C92FF138EB2}"/>
              </a:ext>
            </a:extLst>
          </p:cNvPr>
          <p:cNvSpPr/>
          <p:nvPr/>
        </p:nvSpPr>
        <p:spPr>
          <a:xfrm>
            <a:off x="6249099" y="3617570"/>
            <a:ext cx="1175657" cy="7094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397A4B5-AF5F-AFF7-A4F5-9CD7175FE947}"/>
              </a:ext>
            </a:extLst>
          </p:cNvPr>
          <p:cNvSpPr/>
          <p:nvPr/>
        </p:nvSpPr>
        <p:spPr>
          <a:xfrm>
            <a:off x="7616028" y="3084858"/>
            <a:ext cx="3767319" cy="1774909"/>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C000"/>
                </a:solidFill>
                <a:latin typeface="Avenir Book" panose="02000503020000020003" pitchFamily="2" charset="0"/>
                <a:ea typeface="Lato" panose="020F0502020204030203" pitchFamily="34" charset="0"/>
                <a:cs typeface="Lato" panose="020F0502020204030203" pitchFamily="34" charset="0"/>
              </a:rPr>
              <a:t>Atelectasis</a:t>
            </a:r>
          </a:p>
          <a:p>
            <a:pPr algn="ctr"/>
            <a:r>
              <a:rPr lang="en-US" sz="2400" dirty="0">
                <a:solidFill>
                  <a:srgbClr val="FFC000"/>
                </a:solidFill>
                <a:latin typeface="Avenir Book" panose="02000503020000020003" pitchFamily="2" charset="0"/>
                <a:ea typeface="Lato" panose="020F0502020204030203" pitchFamily="34" charset="0"/>
                <a:cs typeface="Lato" panose="020F0502020204030203" pitchFamily="34" charset="0"/>
              </a:rPr>
              <a:t>Fracture</a:t>
            </a:r>
          </a:p>
          <a:p>
            <a:pPr algn="ctr"/>
            <a:r>
              <a:rPr lang="en-US" sz="2400" b="1" dirty="0">
                <a:solidFill>
                  <a:srgbClr val="FFC000"/>
                </a:solidFill>
                <a:latin typeface="Avenir Book" panose="02000503020000020003" pitchFamily="2" charset="0"/>
                <a:ea typeface="Lato" panose="020F0502020204030203" pitchFamily="34" charset="0"/>
                <a:cs typeface="Lato" panose="020F0502020204030203" pitchFamily="34" charset="0"/>
              </a:rPr>
              <a:t>Pneumothorax</a:t>
            </a:r>
          </a:p>
        </p:txBody>
      </p:sp>
      <p:grpSp>
        <p:nvGrpSpPr>
          <p:cNvPr id="8" name="Group 7">
            <a:extLst>
              <a:ext uri="{FF2B5EF4-FFF2-40B4-BE49-F238E27FC236}">
                <a16:creationId xmlns:a16="http://schemas.microsoft.com/office/drawing/2014/main" id="{B9FC53F3-54A2-2C31-2AE7-A6CB39A04040}"/>
              </a:ext>
            </a:extLst>
          </p:cNvPr>
          <p:cNvGrpSpPr/>
          <p:nvPr/>
        </p:nvGrpSpPr>
        <p:grpSpPr>
          <a:xfrm>
            <a:off x="577853" y="1918171"/>
            <a:ext cx="5486400" cy="4015042"/>
            <a:chOff x="577853" y="1918171"/>
            <a:chExt cx="5486400" cy="4015042"/>
          </a:xfrm>
        </p:grpSpPr>
        <p:sp>
          <p:nvSpPr>
            <p:cNvPr id="15" name="Rounded Rectangle 14">
              <a:extLst>
                <a:ext uri="{FF2B5EF4-FFF2-40B4-BE49-F238E27FC236}">
                  <a16:creationId xmlns:a16="http://schemas.microsoft.com/office/drawing/2014/main" id="{D304DBBA-8FA2-BE9A-472B-1C4E28B0EEDB}"/>
                </a:ext>
              </a:extLst>
            </p:cNvPr>
            <p:cNvSpPr/>
            <p:nvPr/>
          </p:nvSpPr>
          <p:spPr>
            <a:xfrm>
              <a:off x="577853" y="2351317"/>
              <a:ext cx="5486400" cy="3581896"/>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sz="2400" dirty="0">
                  <a:solidFill>
                    <a:schemeClr val="bg1"/>
                  </a:solidFill>
                  <a:latin typeface="Avenir Book" panose="02000503020000020003" pitchFamily="2" charset="0"/>
                </a:rPr>
                <a:t>Residual left lung atelectasis is present. The right Lung is clear. Heart size is normal. No focal consolidation. </a:t>
              </a:r>
              <a:r>
                <a:rPr lang="en-US" sz="2400" i="1" dirty="0">
                  <a:solidFill>
                    <a:schemeClr val="bg1"/>
                  </a:solidFill>
                  <a:latin typeface="Avenir Book" panose="02000503020000020003" pitchFamily="2" charset="0"/>
                </a:rPr>
                <a:t>No pleural line is detected to indicate residual left pneumothorax </a:t>
              </a:r>
              <a:r>
                <a:rPr lang="en-US" sz="2400" dirty="0">
                  <a:solidFill>
                    <a:schemeClr val="bg1"/>
                  </a:solidFill>
                  <a:latin typeface="Avenir Book" panose="02000503020000020003" pitchFamily="2" charset="0"/>
                </a:rPr>
                <a:t>. Left lower lobe atelectasis persists, in the setting of possible splinting given the posterior rib fractures.</a:t>
              </a:r>
            </a:p>
          </p:txBody>
        </p:sp>
        <p:sp>
          <p:nvSpPr>
            <p:cNvPr id="7" name="TextBox 6">
              <a:extLst>
                <a:ext uri="{FF2B5EF4-FFF2-40B4-BE49-F238E27FC236}">
                  <a16:creationId xmlns:a16="http://schemas.microsoft.com/office/drawing/2014/main" id="{0C694F6C-9AF9-40ED-7849-D730979FFF29}"/>
                </a:ext>
              </a:extLst>
            </p:cNvPr>
            <p:cNvSpPr txBox="1"/>
            <p:nvPr/>
          </p:nvSpPr>
          <p:spPr>
            <a:xfrm>
              <a:off x="1645699" y="1918171"/>
              <a:ext cx="3144515" cy="461665"/>
            </a:xfrm>
            <a:prstGeom prst="rect">
              <a:avLst/>
            </a:prstGeom>
            <a:noFill/>
          </p:spPr>
          <p:txBody>
            <a:bodyPr wrap="none" rtlCol="0">
              <a:spAutoFit/>
            </a:bodyPr>
            <a:lstStyle/>
            <a:p>
              <a:r>
                <a:rPr lang="en-US" sz="2400" b="1" dirty="0">
                  <a:solidFill>
                    <a:schemeClr val="bg1"/>
                  </a:solidFill>
                  <a:latin typeface="Avenir Book" panose="02000503020000020003" pitchFamily="2" charset="0"/>
                </a:rPr>
                <a:t>Ground Truth report</a:t>
              </a:r>
            </a:p>
          </p:txBody>
        </p:sp>
      </p:grpSp>
    </p:spTree>
    <p:extLst>
      <p:ext uri="{BB962C8B-B14F-4D97-AF65-F5344CB8AC3E}">
        <p14:creationId xmlns:p14="http://schemas.microsoft.com/office/powerpoint/2010/main" val="8125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370F-735E-E6CD-A1E1-C1FDC86E1E7D}"/>
              </a:ext>
            </a:extLst>
          </p:cNvPr>
          <p:cNvSpPr>
            <a:spLocks noGrp="1"/>
          </p:cNvSpPr>
          <p:nvPr>
            <p:ph type="title"/>
          </p:nvPr>
        </p:nvSpPr>
        <p:spPr>
          <a:xfrm>
            <a:off x="277113" y="-130467"/>
            <a:ext cx="11544300" cy="1143000"/>
          </a:xfrm>
        </p:spPr>
        <p:txBody>
          <a:bodyPr/>
          <a:lstStyle/>
          <a:p>
            <a:r>
              <a:rPr lang="en-US" dirty="0"/>
              <a:t>Quality Assurance</a:t>
            </a:r>
          </a:p>
        </p:txBody>
      </p:sp>
      <p:sp>
        <p:nvSpPr>
          <p:cNvPr id="3" name="Content Placeholder 2">
            <a:extLst>
              <a:ext uri="{FF2B5EF4-FFF2-40B4-BE49-F238E27FC236}">
                <a16:creationId xmlns:a16="http://schemas.microsoft.com/office/drawing/2014/main" id="{3F35A1B0-72DD-CADC-E1B5-680B3A6B7D79}"/>
              </a:ext>
            </a:extLst>
          </p:cNvPr>
          <p:cNvSpPr>
            <a:spLocks noGrp="1"/>
          </p:cNvSpPr>
          <p:nvPr>
            <p:ph idx="1"/>
          </p:nvPr>
        </p:nvSpPr>
        <p:spPr>
          <a:xfrm>
            <a:off x="594610" y="1358471"/>
            <a:ext cx="10972800" cy="4525963"/>
          </a:xfrm>
        </p:spPr>
        <p:txBody>
          <a:bodyPr/>
          <a:lstStyle/>
          <a:p>
            <a:r>
              <a:rPr lang="en-US" dirty="0"/>
              <a:t>Human QA pairs verifications</a:t>
            </a:r>
          </a:p>
        </p:txBody>
      </p:sp>
      <p:pic>
        <p:nvPicPr>
          <p:cNvPr id="8" name="Picture 7" descr="A white line on a black background&#10;&#10;Description automatically generated with low confidence">
            <a:extLst>
              <a:ext uri="{FF2B5EF4-FFF2-40B4-BE49-F238E27FC236}">
                <a16:creationId xmlns:a16="http://schemas.microsoft.com/office/drawing/2014/main" id="{D9A11B3B-E6F9-BC08-7B04-B7238E3CAF4F}"/>
              </a:ext>
            </a:extLst>
          </p:cNvPr>
          <p:cNvPicPr>
            <a:picLocks noChangeAspect="1"/>
          </p:cNvPicPr>
          <p:nvPr/>
        </p:nvPicPr>
        <p:blipFill>
          <a:blip r:embed="rId3"/>
          <a:stretch>
            <a:fillRect/>
          </a:stretch>
        </p:blipFill>
        <p:spPr>
          <a:xfrm>
            <a:off x="2060387" y="2809646"/>
            <a:ext cx="1973460" cy="1973460"/>
          </a:xfrm>
          <a:prstGeom prst="rect">
            <a:avLst/>
          </a:prstGeom>
        </p:spPr>
      </p:pic>
      <p:pic>
        <p:nvPicPr>
          <p:cNvPr id="10" name="Picture 9" descr="A picture containing graphics, font, symbol, circle&#10;&#10;Description automatically generated">
            <a:extLst>
              <a:ext uri="{FF2B5EF4-FFF2-40B4-BE49-F238E27FC236}">
                <a16:creationId xmlns:a16="http://schemas.microsoft.com/office/drawing/2014/main" id="{B95FACBC-70B7-9436-568F-7B1CF1F07C01}"/>
              </a:ext>
            </a:extLst>
          </p:cNvPr>
          <p:cNvPicPr>
            <a:picLocks noChangeAspect="1"/>
          </p:cNvPicPr>
          <p:nvPr/>
        </p:nvPicPr>
        <p:blipFill>
          <a:blip r:embed="rId4"/>
          <a:stretch>
            <a:fillRect/>
          </a:stretch>
        </p:blipFill>
        <p:spPr>
          <a:xfrm>
            <a:off x="6452044" y="1076328"/>
            <a:ext cx="1933094" cy="1933094"/>
          </a:xfrm>
          <a:prstGeom prst="rect">
            <a:avLst/>
          </a:prstGeom>
          <a:solidFill>
            <a:schemeClr val="tx1"/>
          </a:solidFill>
        </p:spPr>
      </p:pic>
      <p:pic>
        <p:nvPicPr>
          <p:cNvPr id="11" name="Picture 10" descr="A picture containing graphics, font, symbol, circle&#10;&#10;Description automatically generated">
            <a:extLst>
              <a:ext uri="{FF2B5EF4-FFF2-40B4-BE49-F238E27FC236}">
                <a16:creationId xmlns:a16="http://schemas.microsoft.com/office/drawing/2014/main" id="{A55425AF-6207-26F1-83A5-CA96127DA0A6}"/>
              </a:ext>
            </a:extLst>
          </p:cNvPr>
          <p:cNvPicPr>
            <a:picLocks noChangeAspect="1"/>
          </p:cNvPicPr>
          <p:nvPr/>
        </p:nvPicPr>
        <p:blipFill>
          <a:blip r:embed="rId4"/>
          <a:stretch>
            <a:fillRect/>
          </a:stretch>
        </p:blipFill>
        <p:spPr>
          <a:xfrm>
            <a:off x="6430779" y="2761229"/>
            <a:ext cx="1933094" cy="1933094"/>
          </a:xfrm>
          <a:prstGeom prst="rect">
            <a:avLst/>
          </a:prstGeom>
          <a:solidFill>
            <a:schemeClr val="tx1"/>
          </a:solidFill>
        </p:spPr>
      </p:pic>
      <p:pic>
        <p:nvPicPr>
          <p:cNvPr id="12" name="Picture 11" descr="A picture containing graphics, font, symbol, circle&#10;&#10;Description automatically generated">
            <a:extLst>
              <a:ext uri="{FF2B5EF4-FFF2-40B4-BE49-F238E27FC236}">
                <a16:creationId xmlns:a16="http://schemas.microsoft.com/office/drawing/2014/main" id="{3E4ED391-059D-7E39-F035-C18CF764E93A}"/>
              </a:ext>
            </a:extLst>
          </p:cNvPr>
          <p:cNvPicPr>
            <a:picLocks noChangeAspect="1"/>
          </p:cNvPicPr>
          <p:nvPr/>
        </p:nvPicPr>
        <p:blipFill>
          <a:blip r:embed="rId4"/>
          <a:stretch>
            <a:fillRect/>
          </a:stretch>
        </p:blipFill>
        <p:spPr>
          <a:xfrm>
            <a:off x="5753782" y="4452602"/>
            <a:ext cx="1933094" cy="1933094"/>
          </a:xfrm>
          <a:prstGeom prst="rect">
            <a:avLst/>
          </a:prstGeom>
          <a:solidFill>
            <a:schemeClr val="tx1"/>
          </a:solidFill>
        </p:spPr>
      </p:pic>
      <p:cxnSp>
        <p:nvCxnSpPr>
          <p:cNvPr id="19" name="Straight Arrow Connector 18">
            <a:extLst>
              <a:ext uri="{FF2B5EF4-FFF2-40B4-BE49-F238E27FC236}">
                <a16:creationId xmlns:a16="http://schemas.microsoft.com/office/drawing/2014/main" id="{E87EDD56-242D-F596-DCAC-CB2BAF13EC42}"/>
              </a:ext>
            </a:extLst>
          </p:cNvPr>
          <p:cNvCxnSpPr>
            <a:cxnSpLocks/>
          </p:cNvCxnSpPr>
          <p:nvPr/>
        </p:nvCxnSpPr>
        <p:spPr>
          <a:xfrm flipV="1">
            <a:off x="4607605" y="2460643"/>
            <a:ext cx="1687624" cy="677511"/>
          </a:xfrm>
          <a:prstGeom prst="straightConnector1">
            <a:avLst/>
          </a:prstGeom>
          <a:ln w="53975" cap="flat">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B1AD4F5-7ACA-31B2-507B-88E04A511DFC}"/>
              </a:ext>
            </a:extLst>
          </p:cNvPr>
          <p:cNvCxnSpPr>
            <a:cxnSpLocks/>
          </p:cNvCxnSpPr>
          <p:nvPr/>
        </p:nvCxnSpPr>
        <p:spPr>
          <a:xfrm flipV="1">
            <a:off x="4748608" y="3837482"/>
            <a:ext cx="1442330" cy="51188"/>
          </a:xfrm>
          <a:prstGeom prst="straightConnector1">
            <a:avLst/>
          </a:prstGeom>
          <a:ln w="53975" cap="flat">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6400D4-ED7B-29D3-210E-75F81311421F}"/>
              </a:ext>
            </a:extLst>
          </p:cNvPr>
          <p:cNvCxnSpPr>
            <a:cxnSpLocks/>
          </p:cNvCxnSpPr>
          <p:nvPr/>
        </p:nvCxnSpPr>
        <p:spPr>
          <a:xfrm>
            <a:off x="4748608" y="4587998"/>
            <a:ext cx="1108413" cy="644313"/>
          </a:xfrm>
          <a:prstGeom prst="straightConnector1">
            <a:avLst/>
          </a:prstGeom>
          <a:ln w="53975" cap="flat">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BACEB2E-37C7-540F-8B19-D416B01D0CDC}"/>
              </a:ext>
            </a:extLst>
          </p:cNvPr>
          <p:cNvSpPr txBox="1"/>
          <p:nvPr/>
        </p:nvSpPr>
        <p:spPr>
          <a:xfrm>
            <a:off x="8385138" y="1849996"/>
            <a:ext cx="2030428" cy="461665"/>
          </a:xfrm>
          <a:prstGeom prst="rect">
            <a:avLst/>
          </a:prstGeom>
          <a:noFill/>
        </p:spPr>
        <p:txBody>
          <a:bodyPr wrap="none" rtlCol="0">
            <a:spAutoFit/>
          </a:bodyPr>
          <a:lstStyle/>
          <a:p>
            <a:r>
              <a:rPr lang="en-US" sz="2400" dirty="0">
                <a:solidFill>
                  <a:srgbClr val="FFC000"/>
                </a:solidFill>
              </a:rPr>
              <a:t>Verifier A: 95%</a:t>
            </a:r>
          </a:p>
        </p:txBody>
      </p:sp>
      <p:sp>
        <p:nvSpPr>
          <p:cNvPr id="28" name="TextBox 27">
            <a:extLst>
              <a:ext uri="{FF2B5EF4-FFF2-40B4-BE49-F238E27FC236}">
                <a16:creationId xmlns:a16="http://schemas.microsoft.com/office/drawing/2014/main" id="{4177BC14-E926-D76A-A99D-784381CAF5C8}"/>
              </a:ext>
            </a:extLst>
          </p:cNvPr>
          <p:cNvSpPr txBox="1"/>
          <p:nvPr/>
        </p:nvSpPr>
        <p:spPr>
          <a:xfrm>
            <a:off x="8499423" y="3658994"/>
            <a:ext cx="2251642" cy="461665"/>
          </a:xfrm>
          <a:prstGeom prst="rect">
            <a:avLst/>
          </a:prstGeom>
          <a:noFill/>
        </p:spPr>
        <p:txBody>
          <a:bodyPr wrap="none" rtlCol="0">
            <a:spAutoFit/>
          </a:bodyPr>
          <a:lstStyle/>
          <a:p>
            <a:r>
              <a:rPr lang="en-US" sz="2400" dirty="0">
                <a:solidFill>
                  <a:srgbClr val="FFFF00"/>
                </a:solidFill>
              </a:rPr>
              <a:t>Verifier B: 98.9%</a:t>
            </a:r>
          </a:p>
        </p:txBody>
      </p:sp>
      <p:sp>
        <p:nvSpPr>
          <p:cNvPr id="29" name="TextBox 28">
            <a:extLst>
              <a:ext uri="{FF2B5EF4-FFF2-40B4-BE49-F238E27FC236}">
                <a16:creationId xmlns:a16="http://schemas.microsoft.com/office/drawing/2014/main" id="{12EEC01A-2057-C164-32F3-D8E3246F6E10}"/>
              </a:ext>
            </a:extLst>
          </p:cNvPr>
          <p:cNvSpPr txBox="1"/>
          <p:nvPr/>
        </p:nvSpPr>
        <p:spPr>
          <a:xfrm>
            <a:off x="7450091" y="5361921"/>
            <a:ext cx="2248436" cy="461665"/>
          </a:xfrm>
          <a:prstGeom prst="rect">
            <a:avLst/>
          </a:prstGeom>
          <a:noFill/>
        </p:spPr>
        <p:txBody>
          <a:bodyPr wrap="none" rtlCol="0">
            <a:spAutoFit/>
          </a:bodyPr>
          <a:lstStyle/>
          <a:p>
            <a:r>
              <a:rPr lang="en-US" sz="2400" dirty="0">
                <a:solidFill>
                  <a:srgbClr val="92D050"/>
                </a:solidFill>
              </a:rPr>
              <a:t>Verifier C: 96.5%</a:t>
            </a:r>
          </a:p>
        </p:txBody>
      </p:sp>
      <p:grpSp>
        <p:nvGrpSpPr>
          <p:cNvPr id="15" name="Group 14">
            <a:extLst>
              <a:ext uri="{FF2B5EF4-FFF2-40B4-BE49-F238E27FC236}">
                <a16:creationId xmlns:a16="http://schemas.microsoft.com/office/drawing/2014/main" id="{C834753C-B1FA-A1E2-86FE-F69B30C4B3A9}"/>
              </a:ext>
            </a:extLst>
          </p:cNvPr>
          <p:cNvGrpSpPr/>
          <p:nvPr/>
        </p:nvGrpSpPr>
        <p:grpSpPr>
          <a:xfrm>
            <a:off x="4286856" y="6280443"/>
            <a:ext cx="7905144" cy="436112"/>
            <a:chOff x="4286856" y="6317613"/>
            <a:chExt cx="7905144" cy="436112"/>
          </a:xfrm>
        </p:grpSpPr>
        <p:pic>
          <p:nvPicPr>
            <p:cNvPr id="16" name="Picture 15">
              <a:extLst>
                <a:ext uri="{FF2B5EF4-FFF2-40B4-BE49-F238E27FC236}">
                  <a16:creationId xmlns:a16="http://schemas.microsoft.com/office/drawing/2014/main" id="{0BC7314E-FED4-7B3E-6D46-E42F74B7E2B0}"/>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17" name="Picture 16" descr="Blue letters on a black background&#10;&#10;Description automatically generated with medium confidence">
              <a:extLst>
                <a:ext uri="{FF2B5EF4-FFF2-40B4-BE49-F238E27FC236}">
                  <a16:creationId xmlns:a16="http://schemas.microsoft.com/office/drawing/2014/main" id="{45F60D55-DA6C-C08F-1A4E-9FC48C1ADA73}"/>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18" name="Picture 17" descr="A blue text on a black background&#10;&#10;Description automatically generated with medium confidence">
              <a:extLst>
                <a:ext uri="{FF2B5EF4-FFF2-40B4-BE49-F238E27FC236}">
                  <a16:creationId xmlns:a16="http://schemas.microsoft.com/office/drawing/2014/main" id="{304D85DE-AF54-81BF-7FAB-78A396941161}"/>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A5AF50F6-8624-CDF2-DA8F-DD71285F16B7}"/>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74EB247C-AD21-F766-1F1F-1B22DECCA1DE}"/>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4063845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B267-5780-ED80-B2BB-76C9DD70A719}"/>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83E4EAF2-3D6A-F30C-80D4-E627CC0FA68F}"/>
              </a:ext>
            </a:extLst>
          </p:cNvPr>
          <p:cNvSpPr>
            <a:spLocks noGrp="1"/>
          </p:cNvSpPr>
          <p:nvPr>
            <p:ph idx="1"/>
          </p:nvPr>
        </p:nvSpPr>
        <p:spPr/>
        <p:txBody>
          <a:bodyPr/>
          <a:lstStyle/>
          <a:p>
            <a:r>
              <a:rPr lang="en-US" dirty="0"/>
              <a:t>The same patient can show large variances</a:t>
            </a:r>
          </a:p>
          <a:p>
            <a:endParaRPr lang="en-US" dirty="0"/>
          </a:p>
        </p:txBody>
      </p:sp>
      <p:grpSp>
        <p:nvGrpSpPr>
          <p:cNvPr id="23" name="Group 22">
            <a:extLst>
              <a:ext uri="{FF2B5EF4-FFF2-40B4-BE49-F238E27FC236}">
                <a16:creationId xmlns:a16="http://schemas.microsoft.com/office/drawing/2014/main" id="{9D74A316-9327-35C9-F148-EC7389E2B835}"/>
              </a:ext>
            </a:extLst>
          </p:cNvPr>
          <p:cNvGrpSpPr/>
          <p:nvPr/>
        </p:nvGrpSpPr>
        <p:grpSpPr>
          <a:xfrm>
            <a:off x="1917459" y="2302786"/>
            <a:ext cx="3443815" cy="3868368"/>
            <a:chOff x="1917459" y="2302786"/>
            <a:chExt cx="3443815" cy="3868368"/>
          </a:xfrm>
        </p:grpSpPr>
        <p:pic>
          <p:nvPicPr>
            <p:cNvPr id="4" name="Picture 3">
              <a:extLst>
                <a:ext uri="{FF2B5EF4-FFF2-40B4-BE49-F238E27FC236}">
                  <a16:creationId xmlns:a16="http://schemas.microsoft.com/office/drawing/2014/main" id="{B3CA814C-2177-5CF9-C225-5EAFA1A14A19}"/>
                </a:ext>
              </a:extLst>
            </p:cNvPr>
            <p:cNvPicPr>
              <a:picLocks noChangeAspect="1"/>
            </p:cNvPicPr>
            <p:nvPr/>
          </p:nvPicPr>
          <p:blipFill>
            <a:blip r:embed="rId3"/>
            <a:stretch>
              <a:fillRect/>
            </a:stretch>
          </p:blipFill>
          <p:spPr>
            <a:xfrm>
              <a:off x="1917459" y="2302786"/>
              <a:ext cx="3443815" cy="3412026"/>
            </a:xfrm>
            <a:prstGeom prst="rect">
              <a:avLst/>
            </a:prstGeom>
          </p:spPr>
        </p:pic>
        <p:sp>
          <p:nvSpPr>
            <p:cNvPr id="14" name="TextBox 13">
              <a:extLst>
                <a:ext uri="{FF2B5EF4-FFF2-40B4-BE49-F238E27FC236}">
                  <a16:creationId xmlns:a16="http://schemas.microsoft.com/office/drawing/2014/main" id="{7850F87C-8225-A936-6AA6-5E6B2EBA2B7D}"/>
                </a:ext>
              </a:extLst>
            </p:cNvPr>
            <p:cNvSpPr txBox="1"/>
            <p:nvPr/>
          </p:nvSpPr>
          <p:spPr>
            <a:xfrm>
              <a:off x="3025550" y="5709489"/>
              <a:ext cx="1229824" cy="461665"/>
            </a:xfrm>
            <a:prstGeom prst="rect">
              <a:avLst/>
            </a:prstGeom>
            <a:noFill/>
          </p:spPr>
          <p:txBody>
            <a:bodyPr wrap="none" rtlCol="0">
              <a:spAutoFit/>
            </a:bodyPr>
            <a:lstStyle/>
            <a:p>
              <a:r>
                <a:rPr lang="en-US" sz="2400" dirty="0">
                  <a:solidFill>
                    <a:schemeClr val="bg1"/>
                  </a:solidFill>
                </a:rPr>
                <a:t>Baseline</a:t>
              </a:r>
            </a:p>
          </p:txBody>
        </p:sp>
      </p:grpSp>
      <p:grpSp>
        <p:nvGrpSpPr>
          <p:cNvPr id="24" name="Group 23">
            <a:extLst>
              <a:ext uri="{FF2B5EF4-FFF2-40B4-BE49-F238E27FC236}">
                <a16:creationId xmlns:a16="http://schemas.microsoft.com/office/drawing/2014/main" id="{C0ACA5C0-A600-47EF-96EB-8D84A066B480}"/>
              </a:ext>
            </a:extLst>
          </p:cNvPr>
          <p:cNvGrpSpPr/>
          <p:nvPr/>
        </p:nvGrpSpPr>
        <p:grpSpPr>
          <a:xfrm>
            <a:off x="7259301" y="2346216"/>
            <a:ext cx="3469479" cy="3885763"/>
            <a:chOff x="7259301" y="2346216"/>
            <a:chExt cx="3469479" cy="3885763"/>
          </a:xfrm>
        </p:grpSpPr>
        <p:pic>
          <p:nvPicPr>
            <p:cNvPr id="7" name="Picture 6">
              <a:extLst>
                <a:ext uri="{FF2B5EF4-FFF2-40B4-BE49-F238E27FC236}">
                  <a16:creationId xmlns:a16="http://schemas.microsoft.com/office/drawing/2014/main" id="{6D643358-D8FA-784D-D49B-2037AE3B6B4C}"/>
                </a:ext>
              </a:extLst>
            </p:cNvPr>
            <p:cNvPicPr>
              <a:picLocks noChangeAspect="1"/>
            </p:cNvPicPr>
            <p:nvPr/>
          </p:nvPicPr>
          <p:blipFill>
            <a:blip r:embed="rId4"/>
            <a:stretch>
              <a:fillRect/>
            </a:stretch>
          </p:blipFill>
          <p:spPr>
            <a:xfrm>
              <a:off x="7259301" y="2346216"/>
              <a:ext cx="3469479" cy="3437453"/>
            </a:xfrm>
            <a:prstGeom prst="rect">
              <a:avLst/>
            </a:prstGeom>
          </p:spPr>
        </p:pic>
        <p:sp>
          <p:nvSpPr>
            <p:cNvPr id="16" name="TextBox 15">
              <a:extLst>
                <a:ext uri="{FF2B5EF4-FFF2-40B4-BE49-F238E27FC236}">
                  <a16:creationId xmlns:a16="http://schemas.microsoft.com/office/drawing/2014/main" id="{9D9BA2F5-AEC4-C098-CBEC-C33A1FA7DD71}"/>
                </a:ext>
              </a:extLst>
            </p:cNvPr>
            <p:cNvSpPr txBox="1"/>
            <p:nvPr/>
          </p:nvSpPr>
          <p:spPr>
            <a:xfrm>
              <a:off x="8353930" y="5770314"/>
              <a:ext cx="1416670" cy="461665"/>
            </a:xfrm>
            <a:prstGeom prst="rect">
              <a:avLst/>
            </a:prstGeom>
            <a:noFill/>
          </p:spPr>
          <p:txBody>
            <a:bodyPr wrap="none" rtlCol="0">
              <a:spAutoFit/>
            </a:bodyPr>
            <a:lstStyle/>
            <a:p>
              <a:r>
                <a:rPr lang="en-US" sz="2400" dirty="0">
                  <a:solidFill>
                    <a:schemeClr val="bg1"/>
                  </a:solidFill>
                </a:rPr>
                <a:t>Follow-up</a:t>
              </a:r>
            </a:p>
          </p:txBody>
        </p:sp>
      </p:grpSp>
      <p:grpSp>
        <p:nvGrpSpPr>
          <p:cNvPr id="17" name="Group 16">
            <a:extLst>
              <a:ext uri="{FF2B5EF4-FFF2-40B4-BE49-F238E27FC236}">
                <a16:creationId xmlns:a16="http://schemas.microsoft.com/office/drawing/2014/main" id="{45E2F10E-3AAD-C72B-DDEA-850C8C89D9DD}"/>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DE379058-6454-A22B-FC1B-665B49143126}"/>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6C6FE909-656F-097C-BBCA-94768ECF19D3}"/>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68C182C6-F4F7-8815-3DFD-46C371E74E29}"/>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CD2F1EB2-941A-E01E-1D68-A90F6715AF5E}"/>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8E2ADB05-40E1-1EDB-E806-B1BEC611A153}"/>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3376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X-ray of a chest with a computer&#10;&#10;Description automatically generated">
            <a:extLst>
              <a:ext uri="{FF2B5EF4-FFF2-40B4-BE49-F238E27FC236}">
                <a16:creationId xmlns:a16="http://schemas.microsoft.com/office/drawing/2014/main" id="{7499D5AD-D368-F5F1-6123-1C5CEC136869}"/>
              </a:ext>
            </a:extLst>
          </p:cNvPr>
          <p:cNvPicPr>
            <a:picLocks noChangeAspect="1"/>
          </p:cNvPicPr>
          <p:nvPr/>
        </p:nvPicPr>
        <p:blipFill>
          <a:blip r:embed="rId3"/>
          <a:stretch>
            <a:fillRect/>
          </a:stretch>
        </p:blipFill>
        <p:spPr>
          <a:xfrm>
            <a:off x="339972" y="1284051"/>
            <a:ext cx="4294016" cy="4294016"/>
          </a:xfrm>
          <a:prstGeom prst="rect">
            <a:avLst/>
          </a:prstGeom>
        </p:spPr>
      </p:pic>
      <p:sp>
        <p:nvSpPr>
          <p:cNvPr id="2" name="Title 1">
            <a:extLst>
              <a:ext uri="{FF2B5EF4-FFF2-40B4-BE49-F238E27FC236}">
                <a16:creationId xmlns:a16="http://schemas.microsoft.com/office/drawing/2014/main" id="{F81A1319-1547-3B11-0DDF-79592A33CC3B}"/>
              </a:ext>
            </a:extLst>
          </p:cNvPr>
          <p:cNvSpPr>
            <a:spLocks noGrp="1"/>
          </p:cNvSpPr>
          <p:nvPr>
            <p:ph type="title"/>
          </p:nvPr>
        </p:nvSpPr>
        <p:spPr/>
        <p:txBody>
          <a:bodyPr/>
          <a:lstStyle/>
          <a:p>
            <a:r>
              <a:rPr lang="en-US" dirty="0"/>
              <a:t>Anatomical structure-based difference comparison</a:t>
            </a:r>
          </a:p>
        </p:txBody>
      </p:sp>
      <p:pic>
        <p:nvPicPr>
          <p:cNvPr id="21" name="Picture 20" descr="X-ray of a chest with a device attached to it&#10;&#10;Description automatically generated">
            <a:extLst>
              <a:ext uri="{FF2B5EF4-FFF2-40B4-BE49-F238E27FC236}">
                <a16:creationId xmlns:a16="http://schemas.microsoft.com/office/drawing/2014/main" id="{434BC618-D296-329B-EC28-7ED700FA606A}"/>
              </a:ext>
            </a:extLst>
          </p:cNvPr>
          <p:cNvPicPr>
            <a:picLocks noChangeAspect="1"/>
          </p:cNvPicPr>
          <p:nvPr/>
        </p:nvPicPr>
        <p:blipFill>
          <a:blip r:embed="rId4"/>
          <a:stretch>
            <a:fillRect/>
          </a:stretch>
        </p:blipFill>
        <p:spPr>
          <a:xfrm>
            <a:off x="7962049" y="1674010"/>
            <a:ext cx="3904057" cy="3904057"/>
          </a:xfrm>
          <a:prstGeom prst="rect">
            <a:avLst/>
          </a:prstGeom>
        </p:spPr>
      </p:pic>
      <p:grpSp>
        <p:nvGrpSpPr>
          <p:cNvPr id="44" name="Group 43">
            <a:extLst>
              <a:ext uri="{FF2B5EF4-FFF2-40B4-BE49-F238E27FC236}">
                <a16:creationId xmlns:a16="http://schemas.microsoft.com/office/drawing/2014/main" id="{B436F3D4-1F08-F915-52D2-4E1B5A805611}"/>
              </a:ext>
            </a:extLst>
          </p:cNvPr>
          <p:cNvGrpSpPr/>
          <p:nvPr/>
        </p:nvGrpSpPr>
        <p:grpSpPr>
          <a:xfrm>
            <a:off x="800803" y="1212970"/>
            <a:ext cx="8975917" cy="3481785"/>
            <a:chOff x="800803" y="1212970"/>
            <a:chExt cx="8975917" cy="3481785"/>
          </a:xfrm>
        </p:grpSpPr>
        <p:sp>
          <p:nvSpPr>
            <p:cNvPr id="5" name="Rectangle 4">
              <a:extLst>
                <a:ext uri="{FF2B5EF4-FFF2-40B4-BE49-F238E27FC236}">
                  <a16:creationId xmlns:a16="http://schemas.microsoft.com/office/drawing/2014/main" id="{4F17033B-6827-E538-AF6E-03DE623C80AD}"/>
                </a:ext>
              </a:extLst>
            </p:cNvPr>
            <p:cNvSpPr/>
            <p:nvPr/>
          </p:nvSpPr>
          <p:spPr>
            <a:xfrm>
              <a:off x="800803" y="2188768"/>
              <a:ext cx="1312981" cy="2505987"/>
            </a:xfrm>
            <a:prstGeom prst="rect">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F8A5D92E-CF16-8E4B-4B67-50105CA6135B}"/>
                </a:ext>
              </a:extLst>
            </p:cNvPr>
            <p:cNvSpPr/>
            <p:nvPr/>
          </p:nvSpPr>
          <p:spPr>
            <a:xfrm>
              <a:off x="5548227" y="1212970"/>
              <a:ext cx="1798820" cy="760751"/>
            </a:xfrm>
            <a:prstGeom prst="roundRect">
              <a:avLst/>
            </a:prstGeom>
            <a:no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Right lung</a:t>
              </a:r>
            </a:p>
          </p:txBody>
        </p:sp>
        <p:cxnSp>
          <p:nvCxnSpPr>
            <p:cNvPr id="14" name="Straight Connector 13">
              <a:extLst>
                <a:ext uri="{FF2B5EF4-FFF2-40B4-BE49-F238E27FC236}">
                  <a16:creationId xmlns:a16="http://schemas.microsoft.com/office/drawing/2014/main" id="{7934005A-C19B-1467-3727-B3BB08655618}"/>
                </a:ext>
              </a:extLst>
            </p:cNvPr>
            <p:cNvCxnSpPr>
              <a:cxnSpLocks/>
              <a:stCxn id="5" idx="0"/>
            </p:cNvCxnSpPr>
            <p:nvPr/>
          </p:nvCxnSpPr>
          <p:spPr>
            <a:xfrm flipV="1">
              <a:off x="1457294" y="1593346"/>
              <a:ext cx="2318792" cy="595422"/>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014252-008F-6836-9040-EFC7D0C0AD5E}"/>
                </a:ext>
              </a:extLst>
            </p:cNvPr>
            <p:cNvCxnSpPr>
              <a:cxnSpLocks/>
              <a:endCxn id="9" idx="1"/>
            </p:cNvCxnSpPr>
            <p:nvPr/>
          </p:nvCxnSpPr>
          <p:spPr>
            <a:xfrm>
              <a:off x="3738534" y="1593346"/>
              <a:ext cx="1809693"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86DB00B-B323-B234-0931-C861F8444B5D}"/>
                </a:ext>
              </a:extLst>
            </p:cNvPr>
            <p:cNvSpPr/>
            <p:nvPr/>
          </p:nvSpPr>
          <p:spPr>
            <a:xfrm>
              <a:off x="8499306" y="2016011"/>
              <a:ext cx="1277414" cy="2131785"/>
            </a:xfrm>
            <a:prstGeom prst="rect">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C62B476-95F7-607F-5C79-8D3C3CFAE222}"/>
                </a:ext>
              </a:extLst>
            </p:cNvPr>
            <p:cNvCxnSpPr>
              <a:cxnSpLocks/>
              <a:stCxn id="9" idx="3"/>
              <a:endCxn id="27" idx="0"/>
            </p:cNvCxnSpPr>
            <p:nvPr/>
          </p:nvCxnSpPr>
          <p:spPr>
            <a:xfrm>
              <a:off x="7347047" y="1593346"/>
              <a:ext cx="1790966" cy="42266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054" name="Group 2053">
            <a:extLst>
              <a:ext uri="{FF2B5EF4-FFF2-40B4-BE49-F238E27FC236}">
                <a16:creationId xmlns:a16="http://schemas.microsoft.com/office/drawing/2014/main" id="{0C86F8A1-DA4F-C2BC-4B37-1749B0314464}"/>
              </a:ext>
            </a:extLst>
          </p:cNvPr>
          <p:cNvGrpSpPr/>
          <p:nvPr/>
        </p:nvGrpSpPr>
        <p:grpSpPr>
          <a:xfrm>
            <a:off x="2541830" y="2185424"/>
            <a:ext cx="9004939" cy="2281846"/>
            <a:chOff x="2541830" y="2185424"/>
            <a:chExt cx="9004939" cy="2281846"/>
          </a:xfrm>
        </p:grpSpPr>
        <p:sp>
          <p:nvSpPr>
            <p:cNvPr id="4" name="Rectangle 3">
              <a:extLst>
                <a:ext uri="{FF2B5EF4-FFF2-40B4-BE49-F238E27FC236}">
                  <a16:creationId xmlns:a16="http://schemas.microsoft.com/office/drawing/2014/main" id="{A1E4C53E-1CF0-65FE-1389-B66EEB071DE4}"/>
                </a:ext>
              </a:extLst>
            </p:cNvPr>
            <p:cNvSpPr/>
            <p:nvPr/>
          </p:nvSpPr>
          <p:spPr>
            <a:xfrm>
              <a:off x="2541830" y="2190639"/>
              <a:ext cx="1531068" cy="2276631"/>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95FC6D6-7AAF-6635-E8D5-06C1C1519EDC}"/>
                </a:ext>
              </a:extLst>
            </p:cNvPr>
            <p:cNvSpPr/>
            <p:nvPr/>
          </p:nvSpPr>
          <p:spPr>
            <a:xfrm>
              <a:off x="5550202" y="2708782"/>
              <a:ext cx="1798820" cy="76075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Left lung</a:t>
              </a:r>
            </a:p>
          </p:txBody>
        </p:sp>
        <p:cxnSp>
          <p:nvCxnSpPr>
            <p:cNvPr id="22" name="Straight Connector 21">
              <a:extLst>
                <a:ext uri="{FF2B5EF4-FFF2-40B4-BE49-F238E27FC236}">
                  <a16:creationId xmlns:a16="http://schemas.microsoft.com/office/drawing/2014/main" id="{423E33BA-0162-53DD-4B26-5D64971B53FF}"/>
                </a:ext>
              </a:extLst>
            </p:cNvPr>
            <p:cNvCxnSpPr>
              <a:cxnSpLocks/>
              <a:stCxn id="4" idx="3"/>
              <a:endCxn id="10" idx="1"/>
            </p:cNvCxnSpPr>
            <p:nvPr/>
          </p:nvCxnSpPr>
          <p:spPr>
            <a:xfrm flipV="1">
              <a:off x="4072898" y="3089158"/>
              <a:ext cx="1477304" cy="23979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D9E75E5-28C1-71A3-78AF-4D5A72B4885A}"/>
                </a:ext>
              </a:extLst>
            </p:cNvPr>
            <p:cNvSpPr/>
            <p:nvPr/>
          </p:nvSpPr>
          <p:spPr>
            <a:xfrm>
              <a:off x="10389747" y="2185424"/>
              <a:ext cx="1157022" cy="2131785"/>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21D62125-E1A0-777C-6794-BF32A7BC8529}"/>
                </a:ext>
              </a:extLst>
            </p:cNvPr>
            <p:cNvCxnSpPr>
              <a:cxnSpLocks/>
              <a:stCxn id="10" idx="3"/>
              <a:endCxn id="25" idx="1"/>
            </p:cNvCxnSpPr>
            <p:nvPr/>
          </p:nvCxnSpPr>
          <p:spPr>
            <a:xfrm>
              <a:off x="7349022" y="3089158"/>
              <a:ext cx="3040725" cy="16215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55" name="Group 2054">
            <a:extLst>
              <a:ext uri="{FF2B5EF4-FFF2-40B4-BE49-F238E27FC236}">
                <a16:creationId xmlns:a16="http://schemas.microsoft.com/office/drawing/2014/main" id="{04A638B7-E669-1D18-189D-132D737B33CE}"/>
              </a:ext>
            </a:extLst>
          </p:cNvPr>
          <p:cNvGrpSpPr/>
          <p:nvPr/>
        </p:nvGrpSpPr>
        <p:grpSpPr>
          <a:xfrm>
            <a:off x="1928803" y="3286261"/>
            <a:ext cx="9171588" cy="1831399"/>
            <a:chOff x="1928803" y="3286261"/>
            <a:chExt cx="9171588" cy="1831399"/>
          </a:xfrm>
        </p:grpSpPr>
        <p:sp>
          <p:nvSpPr>
            <p:cNvPr id="6" name="Rectangle 5">
              <a:extLst>
                <a:ext uri="{FF2B5EF4-FFF2-40B4-BE49-F238E27FC236}">
                  <a16:creationId xmlns:a16="http://schemas.microsoft.com/office/drawing/2014/main" id="{C19484BC-1D67-6E89-6DC5-687A8F9E91F8}"/>
                </a:ext>
              </a:extLst>
            </p:cNvPr>
            <p:cNvSpPr/>
            <p:nvPr/>
          </p:nvSpPr>
          <p:spPr>
            <a:xfrm>
              <a:off x="1928803" y="3638853"/>
              <a:ext cx="1847283" cy="1478807"/>
            </a:xfrm>
            <a:prstGeom prst="rect">
              <a:avLst/>
            </a:prstGeom>
            <a:noFill/>
            <a:ln w="412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642FCFA-A5E1-6F53-5F6D-CFBEB6F23F32}"/>
                </a:ext>
              </a:extLst>
            </p:cNvPr>
            <p:cNvSpPr/>
            <p:nvPr/>
          </p:nvSpPr>
          <p:spPr>
            <a:xfrm>
              <a:off x="5574906" y="4168355"/>
              <a:ext cx="1798820" cy="760751"/>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Heart</a:t>
              </a:r>
            </a:p>
          </p:txBody>
        </p:sp>
        <p:cxnSp>
          <p:nvCxnSpPr>
            <p:cNvPr id="26" name="Straight Connector 25">
              <a:extLst>
                <a:ext uri="{FF2B5EF4-FFF2-40B4-BE49-F238E27FC236}">
                  <a16:creationId xmlns:a16="http://schemas.microsoft.com/office/drawing/2014/main" id="{97AE37D6-9FD6-81B3-E1A2-73D1F597A94F}"/>
                </a:ext>
              </a:extLst>
            </p:cNvPr>
            <p:cNvCxnSpPr>
              <a:cxnSpLocks/>
              <a:endCxn id="11" idx="1"/>
            </p:cNvCxnSpPr>
            <p:nvPr/>
          </p:nvCxnSpPr>
          <p:spPr>
            <a:xfrm>
              <a:off x="3776086" y="4467270"/>
              <a:ext cx="1798820" cy="81461"/>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A2A2720-B8AC-5B90-BA9C-A593176D13C9}"/>
                </a:ext>
              </a:extLst>
            </p:cNvPr>
            <p:cNvSpPr/>
            <p:nvPr/>
          </p:nvSpPr>
          <p:spPr>
            <a:xfrm>
              <a:off x="9275651" y="3286261"/>
              <a:ext cx="1824740" cy="1432589"/>
            </a:xfrm>
            <a:prstGeom prst="rect">
              <a:avLst/>
            </a:prstGeom>
            <a:noFill/>
            <a:ln w="412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B6E243E-BD8D-23F4-4A1B-C4680447B5AB}"/>
                </a:ext>
              </a:extLst>
            </p:cNvPr>
            <p:cNvCxnSpPr>
              <a:cxnSpLocks/>
              <a:stCxn id="11" idx="3"/>
              <a:endCxn id="28" idx="2"/>
            </p:cNvCxnSpPr>
            <p:nvPr/>
          </p:nvCxnSpPr>
          <p:spPr>
            <a:xfrm>
              <a:off x="7373726" y="4548731"/>
              <a:ext cx="2814295" cy="170119"/>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08B5693-D924-D511-79D7-B46FC8B14592}"/>
              </a:ext>
            </a:extLst>
          </p:cNvPr>
          <p:cNvGrpSpPr/>
          <p:nvPr/>
        </p:nvGrpSpPr>
        <p:grpSpPr>
          <a:xfrm>
            <a:off x="4286856" y="6280443"/>
            <a:ext cx="7905144" cy="436112"/>
            <a:chOff x="4286856" y="6317613"/>
            <a:chExt cx="7905144" cy="436112"/>
          </a:xfrm>
        </p:grpSpPr>
        <p:pic>
          <p:nvPicPr>
            <p:cNvPr id="46" name="Picture 45">
              <a:extLst>
                <a:ext uri="{FF2B5EF4-FFF2-40B4-BE49-F238E27FC236}">
                  <a16:creationId xmlns:a16="http://schemas.microsoft.com/office/drawing/2014/main" id="{23739C5F-43C0-7A46-0E40-200698070770}"/>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47" name="Picture 46" descr="Blue letters on a black background&#10;&#10;Description automatically generated with medium confidence">
              <a:extLst>
                <a:ext uri="{FF2B5EF4-FFF2-40B4-BE49-F238E27FC236}">
                  <a16:creationId xmlns:a16="http://schemas.microsoft.com/office/drawing/2014/main" id="{34BC7E4C-9281-600D-273A-007E490467FC}"/>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48" name="Picture 47" descr="A blue text on a black background&#10;&#10;Description automatically generated with medium confidence">
              <a:extLst>
                <a:ext uri="{FF2B5EF4-FFF2-40B4-BE49-F238E27FC236}">
                  <a16:creationId xmlns:a16="http://schemas.microsoft.com/office/drawing/2014/main" id="{2A8DEEC4-E881-2A7E-2AAE-118740E062FE}"/>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49" name="Picture 48" descr="A black and white sign with white text&#10;&#10;Description automatically generated with low confidence">
              <a:extLst>
                <a:ext uri="{FF2B5EF4-FFF2-40B4-BE49-F238E27FC236}">
                  <a16:creationId xmlns:a16="http://schemas.microsoft.com/office/drawing/2014/main" id="{CBEBF0CB-40F1-579F-937D-954B55295CBA}"/>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50" name="Picture 49">
              <a:extLst>
                <a:ext uri="{FF2B5EF4-FFF2-40B4-BE49-F238E27FC236}">
                  <a16:creationId xmlns:a16="http://schemas.microsoft.com/office/drawing/2014/main" id="{443DBC0F-EDAA-F1F4-3ADD-1371E6E30108}"/>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77940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4"/>
                                        </p:tgtEl>
                                      </p:cBhvr>
                                    </p:animEffect>
                                    <p:set>
                                      <p:cBhvr>
                                        <p:cTn id="12" dur="1" fill="hold">
                                          <p:stCondLst>
                                            <p:cond delay="499"/>
                                          </p:stCondLst>
                                        </p:cTn>
                                        <p:tgtEl>
                                          <p:spTgt spid="4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4"/>
                                        </p:tgtEl>
                                      </p:cBhvr>
                                    </p:animEffect>
                                    <p:set>
                                      <p:cBhvr>
                                        <p:cTn id="20" dur="1" fill="hold">
                                          <p:stCondLst>
                                            <p:cond delay="499"/>
                                          </p:stCondLst>
                                        </p:cTn>
                                        <p:tgtEl>
                                          <p:spTgt spid="20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055"/>
                                        </p:tgtEl>
                                        <p:attrNameLst>
                                          <p:attrName>style.visibility</p:attrName>
                                        </p:attrNameLst>
                                      </p:cBhvr>
                                      <p:to>
                                        <p:strVal val="visible"/>
                                      </p:to>
                                    </p:set>
                                    <p:animEffect transition="in" filter="fade">
                                      <p:cBhvr>
                                        <p:cTn id="23" dur="500"/>
                                        <p:tgtEl>
                                          <p:spTgt spid="20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500"/>
                                        <p:tgtEl>
                                          <p:spTgt spid="2054"/>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B895-DD28-D147-3ABB-7A04060844C4}"/>
              </a:ext>
            </a:extLst>
          </p:cNvPr>
          <p:cNvSpPr>
            <a:spLocks noGrp="1"/>
          </p:cNvSpPr>
          <p:nvPr>
            <p:ph type="title"/>
          </p:nvPr>
        </p:nvSpPr>
        <p:spPr/>
        <p:txBody>
          <a:bodyPr/>
          <a:lstStyle/>
          <a:p>
            <a:r>
              <a:rPr lang="en-US" dirty="0"/>
              <a:t>Spatial relationship</a:t>
            </a:r>
          </a:p>
        </p:txBody>
      </p:sp>
      <p:sp>
        <p:nvSpPr>
          <p:cNvPr id="3" name="Content Placeholder 2">
            <a:extLst>
              <a:ext uri="{FF2B5EF4-FFF2-40B4-BE49-F238E27FC236}">
                <a16:creationId xmlns:a16="http://schemas.microsoft.com/office/drawing/2014/main" id="{149A5713-4C0B-775F-3159-60469C296F9D}"/>
              </a:ext>
            </a:extLst>
          </p:cNvPr>
          <p:cNvSpPr>
            <a:spLocks noGrp="1"/>
          </p:cNvSpPr>
          <p:nvPr>
            <p:ph idx="1"/>
          </p:nvPr>
        </p:nvSpPr>
        <p:spPr>
          <a:xfrm>
            <a:off x="0" y="891244"/>
            <a:ext cx="11899897" cy="5100422"/>
          </a:xfrm>
        </p:spPr>
        <p:txBody>
          <a:bodyPr>
            <a:normAutofit/>
          </a:bodyPr>
          <a:lstStyle/>
          <a:p>
            <a:r>
              <a:rPr lang="en-US" dirty="0"/>
              <a:t>Radiologists identify abnormalities on anatomical structures</a:t>
            </a:r>
          </a:p>
        </p:txBody>
      </p:sp>
      <p:grpSp>
        <p:nvGrpSpPr>
          <p:cNvPr id="67" name="Group 66">
            <a:extLst>
              <a:ext uri="{FF2B5EF4-FFF2-40B4-BE49-F238E27FC236}">
                <a16:creationId xmlns:a16="http://schemas.microsoft.com/office/drawing/2014/main" id="{F9CAA394-65F0-94D3-1417-36057D7C5555}"/>
              </a:ext>
            </a:extLst>
          </p:cNvPr>
          <p:cNvGrpSpPr/>
          <p:nvPr/>
        </p:nvGrpSpPr>
        <p:grpSpPr>
          <a:xfrm>
            <a:off x="2991122" y="1498060"/>
            <a:ext cx="8937974" cy="4696609"/>
            <a:chOff x="2991122" y="1498060"/>
            <a:chExt cx="8937974" cy="4696609"/>
          </a:xfrm>
        </p:grpSpPr>
        <p:pic>
          <p:nvPicPr>
            <p:cNvPr id="12" name="Picture 11">
              <a:extLst>
                <a:ext uri="{FF2B5EF4-FFF2-40B4-BE49-F238E27FC236}">
                  <a16:creationId xmlns:a16="http://schemas.microsoft.com/office/drawing/2014/main" id="{8521B708-3AC8-6223-9B51-BCF16A206E88}"/>
                </a:ext>
              </a:extLst>
            </p:cNvPr>
            <p:cNvPicPr>
              <a:picLocks noChangeAspect="1"/>
            </p:cNvPicPr>
            <p:nvPr/>
          </p:nvPicPr>
          <p:blipFill>
            <a:blip r:embed="rId3"/>
            <a:stretch>
              <a:fillRect/>
            </a:stretch>
          </p:blipFill>
          <p:spPr>
            <a:xfrm>
              <a:off x="2991122" y="1498060"/>
              <a:ext cx="4680742" cy="4696609"/>
            </a:xfrm>
            <a:prstGeom prst="rect">
              <a:avLst/>
            </a:prstGeom>
          </p:spPr>
        </p:pic>
        <p:grpSp>
          <p:nvGrpSpPr>
            <p:cNvPr id="66" name="Group 65">
              <a:extLst>
                <a:ext uri="{FF2B5EF4-FFF2-40B4-BE49-F238E27FC236}">
                  <a16:creationId xmlns:a16="http://schemas.microsoft.com/office/drawing/2014/main" id="{695972C8-FEF1-CA90-7A6D-DAA9FB1B38FF}"/>
                </a:ext>
              </a:extLst>
            </p:cNvPr>
            <p:cNvGrpSpPr/>
            <p:nvPr/>
          </p:nvGrpSpPr>
          <p:grpSpPr>
            <a:xfrm>
              <a:off x="5916947" y="3233137"/>
              <a:ext cx="6012149" cy="1809929"/>
              <a:chOff x="5916947" y="3233137"/>
              <a:chExt cx="6012149" cy="1809929"/>
            </a:xfrm>
          </p:grpSpPr>
          <p:grpSp>
            <p:nvGrpSpPr>
              <p:cNvPr id="5" name="Group 4">
                <a:extLst>
                  <a:ext uri="{FF2B5EF4-FFF2-40B4-BE49-F238E27FC236}">
                    <a16:creationId xmlns:a16="http://schemas.microsoft.com/office/drawing/2014/main" id="{2259D61F-60B1-8E6D-B943-9FD91DE743D1}"/>
                  </a:ext>
                </a:extLst>
              </p:cNvPr>
              <p:cNvGrpSpPr/>
              <p:nvPr/>
            </p:nvGrpSpPr>
            <p:grpSpPr>
              <a:xfrm>
                <a:off x="5916947" y="3842737"/>
                <a:ext cx="6012149" cy="1200329"/>
                <a:chOff x="5916947" y="3842737"/>
                <a:chExt cx="6012149" cy="1200329"/>
              </a:xfrm>
            </p:grpSpPr>
            <p:sp>
              <p:nvSpPr>
                <p:cNvPr id="19" name="Rectangles 16">
                  <a:extLst>
                    <a:ext uri="{FF2B5EF4-FFF2-40B4-BE49-F238E27FC236}">
                      <a16:creationId xmlns:a16="http://schemas.microsoft.com/office/drawing/2014/main" id="{F8AA3B2D-5D98-DCC7-75E7-ACCC42E64DE0}"/>
                    </a:ext>
                  </a:extLst>
                </p:cNvPr>
                <p:cNvSpPr/>
                <p:nvPr/>
              </p:nvSpPr>
              <p:spPr>
                <a:xfrm>
                  <a:off x="5916947" y="3991100"/>
                  <a:ext cx="1080770" cy="903605"/>
                </a:xfrm>
                <a:prstGeom prst="rect">
                  <a:avLst/>
                </a:prstGeom>
                <a:noFill/>
                <a:ln w="38100">
                  <a:solidFill>
                    <a:schemeClr val="accent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C000"/>
                    </a:solidFill>
                    <a:latin typeface="Yu Gothic UI" panose="020B0500000000000000" pitchFamily="34" charset="-128"/>
                    <a:ea typeface="Yu Gothic UI" panose="020B0500000000000000" pitchFamily="34" charset="-128"/>
                  </a:endParaRPr>
                </a:p>
              </p:txBody>
            </p:sp>
            <p:sp>
              <p:nvSpPr>
                <p:cNvPr id="20" name="Text Box 17">
                  <a:extLst>
                    <a:ext uri="{FF2B5EF4-FFF2-40B4-BE49-F238E27FC236}">
                      <a16:creationId xmlns:a16="http://schemas.microsoft.com/office/drawing/2014/main" id="{67EF92C8-5CFE-7BFB-5FD1-EBED3557BEBB}"/>
                    </a:ext>
                  </a:extLst>
                </p:cNvPr>
                <p:cNvSpPr txBox="1"/>
                <p:nvPr/>
              </p:nvSpPr>
              <p:spPr>
                <a:xfrm>
                  <a:off x="7759462" y="3842737"/>
                  <a:ext cx="4169634" cy="1200329"/>
                </a:xfrm>
                <a:prstGeom prst="rect">
                  <a:avLst/>
                </a:prstGeom>
                <a:solidFill>
                  <a:schemeClr val="tx1"/>
                </a:solidFill>
              </p:spPr>
              <p:txBody>
                <a:bodyPr wrap="square" rtlCol="0">
                  <a:spAutoFit/>
                </a:bodyPr>
                <a:lstStyle/>
                <a:p>
                  <a:r>
                    <a:rPr lang="en-US" sz="2400" dirty="0">
                      <a:solidFill>
                        <a:schemeClr val="bg1"/>
                      </a:solidFill>
                      <a:latin typeface="Yu Gothic UI" panose="020B0500000000000000" pitchFamily="34" charset="-128"/>
                      <a:ea typeface="Yu Gothic UI" panose="020B0500000000000000" pitchFamily="34" charset="-128"/>
                    </a:rPr>
                    <a:t>Opacity in the </a:t>
                  </a:r>
                  <a:r>
                    <a:rPr lang="en-US" sz="2400" dirty="0">
                      <a:solidFill>
                        <a:srgbClr val="FFC000"/>
                      </a:solidFill>
                      <a:latin typeface="Yu Gothic UI" panose="020B0500000000000000" pitchFamily="34" charset="-128"/>
                      <a:ea typeface="Yu Gothic UI" panose="020B0500000000000000" pitchFamily="34" charset="-128"/>
                    </a:rPr>
                    <a:t>left lower lung </a:t>
                  </a:r>
                  <a:r>
                    <a:rPr lang="en-US" sz="2400" dirty="0">
                      <a:solidFill>
                        <a:schemeClr val="bg1"/>
                      </a:solidFill>
                      <a:latin typeface="Yu Gothic UI" panose="020B0500000000000000" pitchFamily="34" charset="-128"/>
                      <a:ea typeface="Yu Gothic UI" panose="020B0500000000000000" pitchFamily="34" charset="-128"/>
                    </a:rPr>
                    <a:t>suggests remaining left basilar </a:t>
                  </a:r>
                  <a:r>
                    <a:rPr lang="en-US" sz="2400" dirty="0">
                      <a:solidFill>
                        <a:srgbClr val="FFFF00"/>
                      </a:solidFill>
                      <a:latin typeface="Yu Gothic UI" panose="020B0500000000000000" pitchFamily="34" charset="-128"/>
                      <a:ea typeface="Yu Gothic UI" panose="020B0500000000000000" pitchFamily="34" charset="-128"/>
                    </a:rPr>
                    <a:t>atelectasis</a:t>
                  </a:r>
                </a:p>
              </p:txBody>
            </p:sp>
          </p:grpSp>
          <p:cxnSp>
            <p:nvCxnSpPr>
              <p:cNvPr id="53" name="Elbow Connector 52">
                <a:extLst>
                  <a:ext uri="{FF2B5EF4-FFF2-40B4-BE49-F238E27FC236}">
                    <a16:creationId xmlns:a16="http://schemas.microsoft.com/office/drawing/2014/main" id="{FC636D73-9267-71B6-262E-01368675012C}"/>
                  </a:ext>
                </a:extLst>
              </p:cNvPr>
              <p:cNvCxnSpPr>
                <a:cxnSpLocks/>
              </p:cNvCxnSpPr>
              <p:nvPr/>
            </p:nvCxnSpPr>
            <p:spPr>
              <a:xfrm>
                <a:off x="6457332" y="3233137"/>
                <a:ext cx="3713968" cy="609600"/>
              </a:xfrm>
              <a:prstGeom prst="bentConnector3">
                <a:avLst>
                  <a:gd name="adj1" fmla="val 99724"/>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5568EF4-BBCA-20CC-272E-9DAA5611DE18}"/>
                  </a:ext>
                </a:extLst>
              </p:cNvPr>
              <p:cNvCxnSpPr>
                <a:cxnSpLocks/>
                <a:stCxn id="19" idx="0"/>
              </p:cNvCxnSpPr>
              <p:nvPr/>
            </p:nvCxnSpPr>
            <p:spPr>
              <a:xfrm flipV="1">
                <a:off x="6457332" y="3233137"/>
                <a:ext cx="0" cy="7579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2DA48C57-04C0-9972-0AD3-8A6D0B81A2F8}"/>
              </a:ext>
            </a:extLst>
          </p:cNvPr>
          <p:cNvGrpSpPr/>
          <p:nvPr/>
        </p:nvGrpSpPr>
        <p:grpSpPr>
          <a:xfrm>
            <a:off x="4286856" y="6280443"/>
            <a:ext cx="7905144" cy="436112"/>
            <a:chOff x="4286856" y="6317613"/>
            <a:chExt cx="7905144" cy="436112"/>
          </a:xfrm>
        </p:grpSpPr>
        <p:pic>
          <p:nvPicPr>
            <p:cNvPr id="61" name="Picture 60">
              <a:extLst>
                <a:ext uri="{FF2B5EF4-FFF2-40B4-BE49-F238E27FC236}">
                  <a16:creationId xmlns:a16="http://schemas.microsoft.com/office/drawing/2014/main" id="{2F13A1C5-8EA8-8810-1964-B0FF3DFF7690}"/>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62" name="Picture 61" descr="Blue letters on a black background&#10;&#10;Description automatically generated with medium confidence">
              <a:extLst>
                <a:ext uri="{FF2B5EF4-FFF2-40B4-BE49-F238E27FC236}">
                  <a16:creationId xmlns:a16="http://schemas.microsoft.com/office/drawing/2014/main" id="{C2244871-F8DA-749F-EC77-CF4F8154AD48}"/>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63" name="Picture 62" descr="A blue text on a black background&#10;&#10;Description automatically generated with medium confidence">
              <a:extLst>
                <a:ext uri="{FF2B5EF4-FFF2-40B4-BE49-F238E27FC236}">
                  <a16:creationId xmlns:a16="http://schemas.microsoft.com/office/drawing/2014/main" id="{57C09956-0A13-26FF-6AFF-654CFCD44BE9}"/>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64" name="Picture 63" descr="A black and white sign with white text&#10;&#10;Description automatically generated with low confidence">
              <a:extLst>
                <a:ext uri="{FF2B5EF4-FFF2-40B4-BE49-F238E27FC236}">
                  <a16:creationId xmlns:a16="http://schemas.microsoft.com/office/drawing/2014/main" id="{1AD9EC93-BFD2-0F85-6E42-07C0FC669FA6}"/>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65" name="Picture 64">
              <a:extLst>
                <a:ext uri="{FF2B5EF4-FFF2-40B4-BE49-F238E27FC236}">
                  <a16:creationId xmlns:a16="http://schemas.microsoft.com/office/drawing/2014/main" id="{94C01796-72D8-1D31-BD3D-BA9D38BDA0C0}"/>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2520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8048CEF-73DB-B850-E3B3-C72811B6AF2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64000"/>
                    </a14:imgEffect>
                  </a14:imgLayer>
                </a14:imgProps>
              </a:ext>
            </a:extLst>
          </a:blip>
          <a:stretch>
            <a:fillRect/>
          </a:stretch>
        </p:blipFill>
        <p:spPr>
          <a:xfrm>
            <a:off x="2997810" y="1605283"/>
            <a:ext cx="5741078" cy="4696609"/>
          </a:xfrm>
          <a:prstGeom prst="rect">
            <a:avLst/>
          </a:prstGeom>
        </p:spPr>
      </p:pic>
      <p:sp>
        <p:nvSpPr>
          <p:cNvPr id="2" name="Title 1">
            <a:extLst>
              <a:ext uri="{FF2B5EF4-FFF2-40B4-BE49-F238E27FC236}">
                <a16:creationId xmlns:a16="http://schemas.microsoft.com/office/drawing/2014/main" id="{41257C81-A0EF-8902-89EA-8B5EE96DA772}"/>
              </a:ext>
            </a:extLst>
          </p:cNvPr>
          <p:cNvSpPr>
            <a:spLocks noGrp="1"/>
          </p:cNvSpPr>
          <p:nvPr>
            <p:ph type="title"/>
          </p:nvPr>
        </p:nvSpPr>
        <p:spPr/>
        <p:txBody>
          <a:bodyPr/>
          <a:lstStyle/>
          <a:p>
            <a:r>
              <a:rPr lang="en-US" dirty="0"/>
              <a:t>Spatial graph</a:t>
            </a:r>
          </a:p>
        </p:txBody>
      </p:sp>
      <p:sp>
        <p:nvSpPr>
          <p:cNvPr id="6" name="Content Placeholder 5">
            <a:extLst>
              <a:ext uri="{FF2B5EF4-FFF2-40B4-BE49-F238E27FC236}">
                <a16:creationId xmlns:a16="http://schemas.microsoft.com/office/drawing/2014/main" id="{45C8F4BF-64CF-DA58-0AE1-73F12465185B}"/>
              </a:ext>
            </a:extLst>
          </p:cNvPr>
          <p:cNvSpPr>
            <a:spLocks noGrp="1"/>
          </p:cNvSpPr>
          <p:nvPr>
            <p:ph idx="1"/>
          </p:nvPr>
        </p:nvSpPr>
        <p:spPr>
          <a:xfrm>
            <a:off x="587301" y="907049"/>
            <a:ext cx="10972800" cy="621276"/>
          </a:xfrm>
        </p:spPr>
        <p:txBody>
          <a:bodyPr/>
          <a:lstStyle/>
          <a:p>
            <a:r>
              <a:rPr lang="en-US" dirty="0"/>
              <a:t>11 spatial relationships</a:t>
            </a:r>
          </a:p>
        </p:txBody>
      </p:sp>
      <p:grpSp>
        <p:nvGrpSpPr>
          <p:cNvPr id="34" name="Group 33">
            <a:extLst>
              <a:ext uri="{FF2B5EF4-FFF2-40B4-BE49-F238E27FC236}">
                <a16:creationId xmlns:a16="http://schemas.microsoft.com/office/drawing/2014/main" id="{A8730CF5-28A5-F5D1-2016-0505B51843AC}"/>
              </a:ext>
            </a:extLst>
          </p:cNvPr>
          <p:cNvGrpSpPr/>
          <p:nvPr/>
        </p:nvGrpSpPr>
        <p:grpSpPr>
          <a:xfrm>
            <a:off x="3948897" y="1754950"/>
            <a:ext cx="5599217" cy="3349478"/>
            <a:chOff x="3784571" y="2018559"/>
            <a:chExt cx="5599217" cy="3349478"/>
          </a:xfrm>
        </p:grpSpPr>
        <p:sp>
          <p:nvSpPr>
            <p:cNvPr id="16" name="Rectangle 15">
              <a:extLst>
                <a:ext uri="{FF2B5EF4-FFF2-40B4-BE49-F238E27FC236}">
                  <a16:creationId xmlns:a16="http://schemas.microsoft.com/office/drawing/2014/main" id="{24B7E1F6-3C8A-D5D9-C14E-EE21144256A7}"/>
                </a:ext>
              </a:extLst>
            </p:cNvPr>
            <p:cNvSpPr/>
            <p:nvPr/>
          </p:nvSpPr>
          <p:spPr>
            <a:xfrm>
              <a:off x="6052825" y="2447327"/>
              <a:ext cx="1382069" cy="2457656"/>
            </a:xfrm>
            <a:prstGeom prst="rect">
              <a:avLst/>
            </a:prstGeom>
            <a:noFill/>
            <a:ln w="412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826F70-6539-90C3-E71F-1475A2F073A1}"/>
                </a:ext>
              </a:extLst>
            </p:cNvPr>
            <p:cNvSpPr/>
            <p:nvPr/>
          </p:nvSpPr>
          <p:spPr>
            <a:xfrm>
              <a:off x="3784571" y="2518661"/>
              <a:ext cx="1435328" cy="2737143"/>
            </a:xfrm>
            <a:prstGeom prst="rect">
              <a:avLst/>
            </a:prstGeom>
            <a:noFill/>
            <a:ln w="412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951296C-E578-8E48-4A18-525D3E34DBA2}"/>
                </a:ext>
              </a:extLst>
            </p:cNvPr>
            <p:cNvSpPr/>
            <p:nvPr/>
          </p:nvSpPr>
          <p:spPr>
            <a:xfrm>
              <a:off x="6174938" y="4493960"/>
              <a:ext cx="1481323" cy="874077"/>
            </a:xfrm>
            <a:prstGeom prst="rect">
              <a:avLst/>
            </a:prstGeom>
            <a:noFill/>
            <a:ln w="412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1DC314C-BF0F-0BBF-F8B6-8E13401EDB3C}"/>
                </a:ext>
              </a:extLst>
            </p:cNvPr>
            <p:cNvSpPr txBox="1"/>
            <p:nvPr/>
          </p:nvSpPr>
          <p:spPr>
            <a:xfrm>
              <a:off x="6009568" y="2018559"/>
              <a:ext cx="1270412" cy="461665"/>
            </a:xfrm>
            <a:prstGeom prst="rect">
              <a:avLst/>
            </a:prstGeom>
            <a:noFill/>
          </p:spPr>
          <p:txBody>
            <a:bodyPr wrap="none" rtlCol="0">
              <a:spAutoFit/>
            </a:bodyPr>
            <a:lstStyle/>
            <a:p>
              <a:r>
                <a:rPr lang="en-US" sz="2400" dirty="0">
                  <a:solidFill>
                    <a:schemeClr val="accent2"/>
                  </a:solidFill>
                </a:rPr>
                <a:t>Left lung</a:t>
              </a:r>
            </a:p>
          </p:txBody>
        </p:sp>
        <p:sp>
          <p:nvSpPr>
            <p:cNvPr id="20" name="TextBox 19">
              <a:extLst>
                <a:ext uri="{FF2B5EF4-FFF2-40B4-BE49-F238E27FC236}">
                  <a16:creationId xmlns:a16="http://schemas.microsoft.com/office/drawing/2014/main" id="{08BABCC1-2D13-A91F-6B24-788017E84FBD}"/>
                </a:ext>
              </a:extLst>
            </p:cNvPr>
            <p:cNvSpPr txBox="1"/>
            <p:nvPr/>
          </p:nvSpPr>
          <p:spPr>
            <a:xfrm>
              <a:off x="3925945" y="2056996"/>
              <a:ext cx="1435329" cy="461665"/>
            </a:xfrm>
            <a:prstGeom prst="rect">
              <a:avLst/>
            </a:prstGeom>
            <a:noFill/>
          </p:spPr>
          <p:txBody>
            <a:bodyPr wrap="none" rtlCol="0">
              <a:spAutoFit/>
            </a:bodyPr>
            <a:lstStyle/>
            <a:p>
              <a:r>
                <a:rPr lang="en-US" sz="2400" dirty="0">
                  <a:solidFill>
                    <a:schemeClr val="accent6"/>
                  </a:solidFill>
                </a:rPr>
                <a:t>Right lung</a:t>
              </a:r>
            </a:p>
          </p:txBody>
        </p:sp>
        <p:sp>
          <p:nvSpPr>
            <p:cNvPr id="21" name="TextBox 20">
              <a:extLst>
                <a:ext uri="{FF2B5EF4-FFF2-40B4-BE49-F238E27FC236}">
                  <a16:creationId xmlns:a16="http://schemas.microsoft.com/office/drawing/2014/main" id="{B8557F94-9CAA-4AFC-640F-88A56C423373}"/>
                </a:ext>
              </a:extLst>
            </p:cNvPr>
            <p:cNvSpPr txBox="1"/>
            <p:nvPr/>
          </p:nvSpPr>
          <p:spPr>
            <a:xfrm>
              <a:off x="7864333" y="4794141"/>
              <a:ext cx="1519455" cy="461665"/>
            </a:xfrm>
            <a:prstGeom prst="rect">
              <a:avLst/>
            </a:prstGeom>
            <a:noFill/>
          </p:spPr>
          <p:txBody>
            <a:bodyPr wrap="none" rtlCol="0">
              <a:spAutoFit/>
            </a:bodyPr>
            <a:lstStyle/>
            <a:p>
              <a:r>
                <a:rPr lang="en-US" sz="2400" dirty="0">
                  <a:solidFill>
                    <a:srgbClr val="FFFF00"/>
                  </a:solidFill>
                </a:rPr>
                <a:t>Atelectasis</a:t>
              </a:r>
            </a:p>
          </p:txBody>
        </p:sp>
        <p:sp>
          <p:nvSpPr>
            <p:cNvPr id="22" name="TextBox 21">
              <a:extLst>
                <a:ext uri="{FF2B5EF4-FFF2-40B4-BE49-F238E27FC236}">
                  <a16:creationId xmlns:a16="http://schemas.microsoft.com/office/drawing/2014/main" id="{CBAB6A02-32B0-86E1-92C8-942B7B5662AE}"/>
                </a:ext>
              </a:extLst>
            </p:cNvPr>
            <p:cNvSpPr txBox="1"/>
            <p:nvPr/>
          </p:nvSpPr>
          <p:spPr>
            <a:xfrm>
              <a:off x="7435692" y="3996105"/>
              <a:ext cx="1122871" cy="461665"/>
            </a:xfrm>
            <a:prstGeom prst="rect">
              <a:avLst/>
            </a:prstGeom>
            <a:noFill/>
          </p:spPr>
          <p:txBody>
            <a:bodyPr wrap="none" rtlCol="0">
              <a:spAutoFit/>
            </a:bodyPr>
            <a:lstStyle/>
            <a:p>
              <a:r>
                <a:rPr lang="en-US" sz="2400" dirty="0">
                  <a:solidFill>
                    <a:schemeClr val="bg1"/>
                  </a:solidFill>
                </a:rPr>
                <a:t>overlap</a:t>
              </a:r>
            </a:p>
          </p:txBody>
        </p:sp>
        <p:sp>
          <p:nvSpPr>
            <p:cNvPr id="23" name="TextBox 22">
              <a:extLst>
                <a:ext uri="{FF2B5EF4-FFF2-40B4-BE49-F238E27FC236}">
                  <a16:creationId xmlns:a16="http://schemas.microsoft.com/office/drawing/2014/main" id="{4BA3CB0B-B262-A980-D90D-7F8D3E447194}"/>
                </a:ext>
              </a:extLst>
            </p:cNvPr>
            <p:cNvSpPr txBox="1"/>
            <p:nvPr/>
          </p:nvSpPr>
          <p:spPr>
            <a:xfrm>
              <a:off x="4896256" y="2908992"/>
              <a:ext cx="1525289" cy="461665"/>
            </a:xfrm>
            <a:prstGeom prst="rect">
              <a:avLst/>
            </a:prstGeom>
            <a:noFill/>
          </p:spPr>
          <p:txBody>
            <a:bodyPr wrap="none" rtlCol="0">
              <a:spAutoFit/>
            </a:bodyPr>
            <a:lstStyle/>
            <a:p>
              <a:r>
                <a:rPr lang="en-US" sz="2400" dirty="0">
                  <a:solidFill>
                    <a:schemeClr val="bg1"/>
                  </a:solidFill>
                </a:rPr>
                <a:t>On the left</a:t>
              </a:r>
            </a:p>
          </p:txBody>
        </p:sp>
        <p:sp>
          <p:nvSpPr>
            <p:cNvPr id="24" name="TextBox 23">
              <a:extLst>
                <a:ext uri="{FF2B5EF4-FFF2-40B4-BE49-F238E27FC236}">
                  <a16:creationId xmlns:a16="http://schemas.microsoft.com/office/drawing/2014/main" id="{14D35242-6790-4BE3-1475-9644397A3F4F}"/>
                </a:ext>
              </a:extLst>
            </p:cNvPr>
            <p:cNvSpPr txBox="1"/>
            <p:nvPr/>
          </p:nvSpPr>
          <p:spPr>
            <a:xfrm>
              <a:off x="4807578" y="3874885"/>
              <a:ext cx="1690206" cy="461665"/>
            </a:xfrm>
            <a:prstGeom prst="rect">
              <a:avLst/>
            </a:prstGeom>
            <a:noFill/>
          </p:spPr>
          <p:txBody>
            <a:bodyPr wrap="none" rtlCol="0">
              <a:spAutoFit/>
            </a:bodyPr>
            <a:lstStyle/>
            <a:p>
              <a:r>
                <a:rPr lang="en-US" sz="2400" dirty="0">
                  <a:solidFill>
                    <a:schemeClr val="bg1"/>
                  </a:solidFill>
                </a:rPr>
                <a:t>On the right</a:t>
              </a:r>
            </a:p>
          </p:txBody>
        </p:sp>
        <p:cxnSp>
          <p:nvCxnSpPr>
            <p:cNvPr id="26" name="Straight Arrow Connector 25">
              <a:extLst>
                <a:ext uri="{FF2B5EF4-FFF2-40B4-BE49-F238E27FC236}">
                  <a16:creationId xmlns:a16="http://schemas.microsoft.com/office/drawing/2014/main" id="{A029FF3C-7500-EDCA-B5CE-40E207682CA4}"/>
                </a:ext>
              </a:extLst>
            </p:cNvPr>
            <p:cNvCxnSpPr>
              <a:cxnSpLocks/>
            </p:cNvCxnSpPr>
            <p:nvPr/>
          </p:nvCxnSpPr>
          <p:spPr>
            <a:xfrm flipH="1">
              <a:off x="5361274" y="3459491"/>
              <a:ext cx="5704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3F35B6-0ABD-9F1F-FB0C-941424F8727E}"/>
                </a:ext>
              </a:extLst>
            </p:cNvPr>
            <p:cNvCxnSpPr>
              <a:cxnSpLocks/>
            </p:cNvCxnSpPr>
            <p:nvPr/>
          </p:nvCxnSpPr>
          <p:spPr>
            <a:xfrm>
              <a:off x="5361274" y="3797926"/>
              <a:ext cx="570400"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79FD84B9-11AB-01E7-ED1C-E78D738DE36F}"/>
              </a:ext>
            </a:extLst>
          </p:cNvPr>
          <p:cNvGrpSpPr/>
          <p:nvPr/>
        </p:nvGrpSpPr>
        <p:grpSpPr>
          <a:xfrm>
            <a:off x="4286856" y="6280443"/>
            <a:ext cx="7905144" cy="436112"/>
            <a:chOff x="4286856" y="6317613"/>
            <a:chExt cx="7905144" cy="436112"/>
          </a:xfrm>
        </p:grpSpPr>
        <p:pic>
          <p:nvPicPr>
            <p:cNvPr id="40" name="Picture 39">
              <a:extLst>
                <a:ext uri="{FF2B5EF4-FFF2-40B4-BE49-F238E27FC236}">
                  <a16:creationId xmlns:a16="http://schemas.microsoft.com/office/drawing/2014/main" id="{EA5033E5-6C35-DA18-A0F8-A050868830DA}"/>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41" name="Picture 40" descr="Blue letters on a black background&#10;&#10;Description automatically generated with medium confidence">
              <a:extLst>
                <a:ext uri="{FF2B5EF4-FFF2-40B4-BE49-F238E27FC236}">
                  <a16:creationId xmlns:a16="http://schemas.microsoft.com/office/drawing/2014/main" id="{856664F6-AB5A-7432-9E34-89D5331D7716}"/>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42" name="Picture 41" descr="A blue text on a black background&#10;&#10;Description automatically generated with medium confidence">
              <a:extLst>
                <a:ext uri="{FF2B5EF4-FFF2-40B4-BE49-F238E27FC236}">
                  <a16:creationId xmlns:a16="http://schemas.microsoft.com/office/drawing/2014/main" id="{3DBFD47B-D9BF-15D9-E9A9-CC94886C16A8}"/>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43" name="Picture 42" descr="A black and white sign with white text&#10;&#10;Description automatically generated with low confidence">
              <a:extLst>
                <a:ext uri="{FF2B5EF4-FFF2-40B4-BE49-F238E27FC236}">
                  <a16:creationId xmlns:a16="http://schemas.microsoft.com/office/drawing/2014/main" id="{17A54CD6-F0E9-533B-7374-FB95A460AB07}"/>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45" name="Picture 44">
              <a:extLst>
                <a:ext uri="{FF2B5EF4-FFF2-40B4-BE49-F238E27FC236}">
                  <a16:creationId xmlns:a16="http://schemas.microsoft.com/office/drawing/2014/main" id="{51E0FC0F-D6C6-E2AB-2893-0589FEF03200}"/>
                </a:ext>
              </a:extLst>
            </p:cNvPr>
            <p:cNvPicPr>
              <a:picLocks noChangeAspect="1"/>
            </p:cNvPicPr>
            <p:nvPr/>
          </p:nvPicPr>
          <p:blipFill>
            <a:blip r:embed="rId9"/>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861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116E-29DA-EEB3-CCD2-B08E81E33A18}"/>
              </a:ext>
            </a:extLst>
          </p:cNvPr>
          <p:cNvSpPr>
            <a:spLocks noGrp="1"/>
          </p:cNvSpPr>
          <p:nvPr>
            <p:ph type="title"/>
          </p:nvPr>
        </p:nvSpPr>
        <p:spPr/>
        <p:txBody>
          <a:bodyPr/>
          <a:lstStyle/>
          <a:p>
            <a:r>
              <a:rPr lang="en-US" dirty="0"/>
              <a:t>Semantic relationship</a:t>
            </a:r>
          </a:p>
        </p:txBody>
      </p:sp>
      <p:sp>
        <p:nvSpPr>
          <p:cNvPr id="3" name="Content Placeholder 2">
            <a:extLst>
              <a:ext uri="{FF2B5EF4-FFF2-40B4-BE49-F238E27FC236}">
                <a16:creationId xmlns:a16="http://schemas.microsoft.com/office/drawing/2014/main" id="{C887FB7F-6F2C-8203-B272-5AAF3BBA7A17}"/>
              </a:ext>
            </a:extLst>
          </p:cNvPr>
          <p:cNvSpPr>
            <a:spLocks noGrp="1"/>
          </p:cNvSpPr>
          <p:nvPr>
            <p:ph idx="1"/>
          </p:nvPr>
        </p:nvSpPr>
        <p:spPr>
          <a:xfrm>
            <a:off x="608745" y="1005276"/>
            <a:ext cx="10911016" cy="4127928"/>
          </a:xfrm>
        </p:spPr>
        <p:txBody>
          <a:bodyPr>
            <a:normAutofit/>
          </a:bodyPr>
          <a:lstStyle/>
          <a:p>
            <a:r>
              <a:rPr lang="en-US" dirty="0"/>
              <a:t>Multiple diseases could be interrelated with each other during the progress of a specific disease</a:t>
            </a:r>
          </a:p>
        </p:txBody>
      </p:sp>
      <p:pic>
        <p:nvPicPr>
          <p:cNvPr id="27" name="Picture 26" descr="CXp-shema">
            <a:extLst>
              <a:ext uri="{FF2B5EF4-FFF2-40B4-BE49-F238E27FC236}">
                <a16:creationId xmlns:a16="http://schemas.microsoft.com/office/drawing/2014/main" id="{90EF1C25-01D2-EF94-43A5-7089977A31A2}"/>
              </a:ext>
            </a:extLst>
          </p:cNvPr>
          <p:cNvPicPr>
            <a:picLocks noChangeAspect="1"/>
          </p:cNvPicPr>
          <p:nvPr/>
        </p:nvPicPr>
        <p:blipFill>
          <a:blip r:embed="rId3"/>
          <a:stretch>
            <a:fillRect/>
          </a:stretch>
        </p:blipFill>
        <p:spPr>
          <a:xfrm>
            <a:off x="4135389" y="2360532"/>
            <a:ext cx="3477683" cy="3625087"/>
          </a:xfrm>
          <a:prstGeom prst="rect">
            <a:avLst/>
          </a:prstGeom>
        </p:spPr>
      </p:pic>
      <p:sp>
        <p:nvSpPr>
          <p:cNvPr id="28" name="Text Box 6">
            <a:extLst>
              <a:ext uri="{FF2B5EF4-FFF2-40B4-BE49-F238E27FC236}">
                <a16:creationId xmlns:a16="http://schemas.microsoft.com/office/drawing/2014/main" id="{4B67F8A3-7EAA-72E7-357F-E836954731EA}"/>
              </a:ext>
            </a:extLst>
          </p:cNvPr>
          <p:cNvSpPr txBox="1"/>
          <p:nvPr/>
        </p:nvSpPr>
        <p:spPr>
          <a:xfrm>
            <a:off x="7796847" y="3693078"/>
            <a:ext cx="3722913" cy="1169551"/>
          </a:xfrm>
          <a:prstGeom prst="rect">
            <a:avLst/>
          </a:prstGeom>
          <a:noFill/>
          <a:ln w="19050">
            <a:solidFill>
              <a:schemeClr val="tx1"/>
            </a:solidFill>
          </a:ln>
        </p:spPr>
        <p:txBody>
          <a:bodyPr wrap="square" rtlCol="0">
            <a:spAutoFit/>
          </a:bodyPr>
          <a:lstStyle/>
          <a:p>
            <a:r>
              <a:rPr lang="en-US" sz="1400" b="1" i="1" dirty="0">
                <a:solidFill>
                  <a:srgbClr val="FFFF00"/>
                </a:solidFill>
              </a:rPr>
              <a:t>Heart dysfunction</a:t>
            </a:r>
          </a:p>
          <a:p>
            <a:r>
              <a:rPr lang="en-US" sz="1400" b="1" i="1" dirty="0">
                <a:solidFill>
                  <a:srgbClr val="FFFF00"/>
                </a:solidFill>
              </a:rPr>
              <a:t>→ Decreased pump function</a:t>
            </a:r>
          </a:p>
          <a:p>
            <a:r>
              <a:rPr lang="en-US" sz="1400" b="1" i="1" dirty="0">
                <a:solidFill>
                  <a:srgbClr val="FFFF00"/>
                </a:solidFill>
              </a:rPr>
              <a:t>→ Congestion of blood in the heart</a:t>
            </a:r>
          </a:p>
          <a:p>
            <a:r>
              <a:rPr lang="en-US" sz="1400" b="1" i="1" dirty="0">
                <a:solidFill>
                  <a:srgbClr val="FFFF00"/>
                </a:solidFill>
              </a:rPr>
              <a:t>→ Enlargement of the heart</a:t>
            </a:r>
          </a:p>
          <a:p>
            <a:r>
              <a:rPr lang="en-US" sz="1400" b="1" i="1" dirty="0">
                <a:solidFill>
                  <a:srgbClr val="FFFF00"/>
                </a:solidFill>
              </a:rPr>
              <a:t>→ Cardiomegaly</a:t>
            </a:r>
          </a:p>
        </p:txBody>
      </p:sp>
      <p:cxnSp>
        <p:nvCxnSpPr>
          <p:cNvPr id="29" name="Straight Arrow Connector 28">
            <a:extLst>
              <a:ext uri="{FF2B5EF4-FFF2-40B4-BE49-F238E27FC236}">
                <a16:creationId xmlns:a16="http://schemas.microsoft.com/office/drawing/2014/main" id="{DF5A534A-9385-93A3-7E32-A52BCEB21C45}"/>
              </a:ext>
            </a:extLst>
          </p:cNvPr>
          <p:cNvCxnSpPr>
            <a:cxnSpLocks/>
          </p:cNvCxnSpPr>
          <p:nvPr/>
        </p:nvCxnSpPr>
        <p:spPr>
          <a:xfrm>
            <a:off x="5478016" y="4939285"/>
            <a:ext cx="1623271"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 Box 5">
            <a:extLst>
              <a:ext uri="{FF2B5EF4-FFF2-40B4-BE49-F238E27FC236}">
                <a16:creationId xmlns:a16="http://schemas.microsoft.com/office/drawing/2014/main" id="{37566AAD-F2EE-0BF5-EC7D-11BD66F989BC}"/>
              </a:ext>
            </a:extLst>
          </p:cNvPr>
          <p:cNvSpPr txBox="1"/>
          <p:nvPr/>
        </p:nvSpPr>
        <p:spPr>
          <a:xfrm>
            <a:off x="5560449" y="4435410"/>
            <a:ext cx="1540838" cy="369332"/>
          </a:xfrm>
          <a:prstGeom prst="rect">
            <a:avLst/>
          </a:prstGeom>
          <a:noFill/>
          <a:ln w="19050">
            <a:solidFill>
              <a:schemeClr val="tx1"/>
            </a:solidFill>
          </a:ln>
        </p:spPr>
        <p:txBody>
          <a:bodyPr wrap="square" rtlCol="0">
            <a:spAutoFit/>
          </a:bodyPr>
          <a:lstStyle/>
          <a:p>
            <a:r>
              <a:rPr lang="en-US" b="1" i="1" dirty="0"/>
              <a:t>Cardiomegaly</a:t>
            </a:r>
          </a:p>
        </p:txBody>
      </p:sp>
      <p:sp>
        <p:nvSpPr>
          <p:cNvPr id="52" name="Text Box 24">
            <a:extLst>
              <a:ext uri="{FF2B5EF4-FFF2-40B4-BE49-F238E27FC236}">
                <a16:creationId xmlns:a16="http://schemas.microsoft.com/office/drawing/2014/main" id="{D79889AF-09D4-A2EB-C5B5-DD540B32CFE6}"/>
              </a:ext>
            </a:extLst>
          </p:cNvPr>
          <p:cNvSpPr txBox="1"/>
          <p:nvPr/>
        </p:nvSpPr>
        <p:spPr>
          <a:xfrm>
            <a:off x="880289" y="3182651"/>
            <a:ext cx="1516762" cy="369332"/>
          </a:xfrm>
          <a:prstGeom prst="rect">
            <a:avLst/>
          </a:prstGeom>
          <a:noFill/>
          <a:ln w="19050">
            <a:solidFill>
              <a:schemeClr val="tx1"/>
            </a:solidFill>
          </a:ln>
        </p:spPr>
        <p:txBody>
          <a:bodyPr wrap="none" rtlCol="0">
            <a:spAutoFit/>
          </a:bodyPr>
          <a:lstStyle/>
          <a:p>
            <a:r>
              <a:rPr lang="en-US" b="1" i="1" dirty="0">
                <a:solidFill>
                  <a:srgbClr val="FFC000"/>
                </a:solidFill>
              </a:rPr>
              <a:t>Cardiomegaly</a:t>
            </a:r>
          </a:p>
        </p:txBody>
      </p:sp>
      <p:sp>
        <p:nvSpPr>
          <p:cNvPr id="53" name="Text Box 26">
            <a:extLst>
              <a:ext uri="{FF2B5EF4-FFF2-40B4-BE49-F238E27FC236}">
                <a16:creationId xmlns:a16="http://schemas.microsoft.com/office/drawing/2014/main" id="{9DB9892C-B395-82BD-8062-77DD83603EF8}"/>
              </a:ext>
            </a:extLst>
          </p:cNvPr>
          <p:cNvSpPr txBox="1"/>
          <p:nvPr/>
        </p:nvSpPr>
        <p:spPr>
          <a:xfrm>
            <a:off x="680898" y="2487893"/>
            <a:ext cx="2124299" cy="369332"/>
          </a:xfrm>
          <a:prstGeom prst="rect">
            <a:avLst/>
          </a:prstGeom>
          <a:noFill/>
          <a:ln w="19050">
            <a:noFill/>
          </a:ln>
        </p:spPr>
        <p:txBody>
          <a:bodyPr wrap="none" rtlCol="0">
            <a:spAutoFit/>
          </a:bodyPr>
          <a:lstStyle/>
          <a:p>
            <a:r>
              <a:rPr lang="en-US" altLang="ja-JP" b="1" i="1" dirty="0">
                <a:solidFill>
                  <a:schemeClr val="bg1"/>
                </a:solidFill>
              </a:rPr>
              <a:t>Onset of the disease</a:t>
            </a:r>
          </a:p>
        </p:txBody>
      </p:sp>
      <p:cxnSp>
        <p:nvCxnSpPr>
          <p:cNvPr id="54" name="Straight Arrow Connector 53">
            <a:extLst>
              <a:ext uri="{FF2B5EF4-FFF2-40B4-BE49-F238E27FC236}">
                <a16:creationId xmlns:a16="http://schemas.microsoft.com/office/drawing/2014/main" id="{637134EE-C419-A50D-CC5F-5EEF6451A6A7}"/>
              </a:ext>
            </a:extLst>
          </p:cNvPr>
          <p:cNvCxnSpPr/>
          <p:nvPr/>
        </p:nvCxnSpPr>
        <p:spPr>
          <a:xfrm>
            <a:off x="1617721" y="2838630"/>
            <a:ext cx="0" cy="36195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grpSp>
        <p:nvGrpSpPr>
          <p:cNvPr id="55" name="Group 54">
            <a:extLst>
              <a:ext uri="{FF2B5EF4-FFF2-40B4-BE49-F238E27FC236}">
                <a16:creationId xmlns:a16="http://schemas.microsoft.com/office/drawing/2014/main" id="{5198616E-629D-CEE2-9B97-C02094D647D5}"/>
              </a:ext>
            </a:extLst>
          </p:cNvPr>
          <p:cNvGrpSpPr/>
          <p:nvPr/>
        </p:nvGrpSpPr>
        <p:grpSpPr>
          <a:xfrm>
            <a:off x="4286856" y="6280443"/>
            <a:ext cx="7905144" cy="436112"/>
            <a:chOff x="4286856" y="6317613"/>
            <a:chExt cx="7905144" cy="436112"/>
          </a:xfrm>
        </p:grpSpPr>
        <p:pic>
          <p:nvPicPr>
            <p:cNvPr id="56" name="Picture 55">
              <a:extLst>
                <a:ext uri="{FF2B5EF4-FFF2-40B4-BE49-F238E27FC236}">
                  <a16:creationId xmlns:a16="http://schemas.microsoft.com/office/drawing/2014/main" id="{CC2345F6-5162-9A52-1637-93E444F91EC1}"/>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57" name="Picture 56" descr="Blue letters on a black background&#10;&#10;Description automatically generated with medium confidence">
              <a:extLst>
                <a:ext uri="{FF2B5EF4-FFF2-40B4-BE49-F238E27FC236}">
                  <a16:creationId xmlns:a16="http://schemas.microsoft.com/office/drawing/2014/main" id="{E0073E64-3B5C-7AC0-46BB-040695A3D917}"/>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58" name="Picture 57" descr="A blue text on a black background&#10;&#10;Description automatically generated with medium confidence">
              <a:extLst>
                <a:ext uri="{FF2B5EF4-FFF2-40B4-BE49-F238E27FC236}">
                  <a16:creationId xmlns:a16="http://schemas.microsoft.com/office/drawing/2014/main" id="{92AA07E0-1F46-70C1-CAAE-DAEF7D072C46}"/>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59" name="Picture 58" descr="A black and white sign with white text&#10;&#10;Description automatically generated with low confidence">
              <a:extLst>
                <a:ext uri="{FF2B5EF4-FFF2-40B4-BE49-F238E27FC236}">
                  <a16:creationId xmlns:a16="http://schemas.microsoft.com/office/drawing/2014/main" id="{E593A23E-E0A0-E27E-1DA7-E8EC4030EB5E}"/>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60" name="Picture 59">
              <a:extLst>
                <a:ext uri="{FF2B5EF4-FFF2-40B4-BE49-F238E27FC236}">
                  <a16:creationId xmlns:a16="http://schemas.microsoft.com/office/drawing/2014/main" id="{63F96FEE-EAD5-2552-D66A-135C758EAC57}"/>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7804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52" grpId="0" animBg="1"/>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116E-29DA-EEB3-CCD2-B08E81E33A18}"/>
              </a:ext>
            </a:extLst>
          </p:cNvPr>
          <p:cNvSpPr>
            <a:spLocks noGrp="1"/>
          </p:cNvSpPr>
          <p:nvPr>
            <p:ph type="title"/>
          </p:nvPr>
        </p:nvSpPr>
        <p:spPr/>
        <p:txBody>
          <a:bodyPr/>
          <a:lstStyle/>
          <a:p>
            <a:r>
              <a:rPr lang="en-US" dirty="0"/>
              <a:t>Semantic relationship</a:t>
            </a:r>
          </a:p>
        </p:txBody>
      </p:sp>
      <p:sp>
        <p:nvSpPr>
          <p:cNvPr id="3" name="Content Placeholder 2">
            <a:extLst>
              <a:ext uri="{FF2B5EF4-FFF2-40B4-BE49-F238E27FC236}">
                <a16:creationId xmlns:a16="http://schemas.microsoft.com/office/drawing/2014/main" id="{C887FB7F-6F2C-8203-B272-5AAF3BBA7A17}"/>
              </a:ext>
            </a:extLst>
          </p:cNvPr>
          <p:cNvSpPr>
            <a:spLocks noGrp="1"/>
          </p:cNvSpPr>
          <p:nvPr>
            <p:ph idx="1"/>
          </p:nvPr>
        </p:nvSpPr>
        <p:spPr>
          <a:xfrm>
            <a:off x="608745" y="1005276"/>
            <a:ext cx="10911016" cy="1214945"/>
          </a:xfrm>
        </p:spPr>
        <p:txBody>
          <a:bodyPr>
            <a:normAutofit/>
          </a:bodyPr>
          <a:lstStyle/>
          <a:p>
            <a:r>
              <a:rPr lang="en-US" dirty="0"/>
              <a:t>Multiple diseases could be interrelated with each other during the progress of a specific disease</a:t>
            </a:r>
          </a:p>
        </p:txBody>
      </p:sp>
      <p:pic>
        <p:nvPicPr>
          <p:cNvPr id="27" name="Picture 26" descr="CXp-shema">
            <a:extLst>
              <a:ext uri="{FF2B5EF4-FFF2-40B4-BE49-F238E27FC236}">
                <a16:creationId xmlns:a16="http://schemas.microsoft.com/office/drawing/2014/main" id="{90EF1C25-01D2-EF94-43A5-7089977A31A2}"/>
              </a:ext>
            </a:extLst>
          </p:cNvPr>
          <p:cNvPicPr>
            <a:picLocks noChangeAspect="1"/>
          </p:cNvPicPr>
          <p:nvPr/>
        </p:nvPicPr>
        <p:blipFill>
          <a:blip r:embed="rId3"/>
          <a:stretch>
            <a:fillRect/>
          </a:stretch>
        </p:blipFill>
        <p:spPr>
          <a:xfrm>
            <a:off x="4135389" y="2360532"/>
            <a:ext cx="3477683" cy="3625087"/>
          </a:xfrm>
          <a:prstGeom prst="rect">
            <a:avLst/>
          </a:prstGeom>
        </p:spPr>
      </p:pic>
      <p:sp>
        <p:nvSpPr>
          <p:cNvPr id="33" name="Text Box 23">
            <a:extLst>
              <a:ext uri="{FF2B5EF4-FFF2-40B4-BE49-F238E27FC236}">
                <a16:creationId xmlns:a16="http://schemas.microsoft.com/office/drawing/2014/main" id="{656E76BD-33FA-252A-BB2F-C711CF51060F}"/>
              </a:ext>
            </a:extLst>
          </p:cNvPr>
          <p:cNvSpPr txBox="1"/>
          <p:nvPr/>
        </p:nvSpPr>
        <p:spPr>
          <a:xfrm>
            <a:off x="641635" y="3880247"/>
            <a:ext cx="1938223" cy="646331"/>
          </a:xfrm>
          <a:prstGeom prst="rect">
            <a:avLst/>
          </a:prstGeom>
          <a:noFill/>
          <a:ln w="19050">
            <a:solidFill>
              <a:schemeClr val="tx1"/>
            </a:solidFill>
          </a:ln>
        </p:spPr>
        <p:txBody>
          <a:bodyPr wrap="none" rtlCol="0">
            <a:spAutoFit/>
          </a:bodyPr>
          <a:lstStyle/>
          <a:p>
            <a:pPr algn="ctr"/>
            <a:r>
              <a:rPr lang="en-US" b="1" i="1" dirty="0">
                <a:solidFill>
                  <a:srgbClr val="FFC000"/>
                </a:solidFill>
              </a:rPr>
              <a:t>Initial signs of </a:t>
            </a:r>
          </a:p>
          <a:p>
            <a:pPr algn="ctr"/>
            <a:r>
              <a:rPr lang="en-US" b="1" i="1" dirty="0">
                <a:solidFill>
                  <a:srgbClr val="FFC000"/>
                </a:solidFill>
              </a:rPr>
              <a:t>pulmonary edema</a:t>
            </a:r>
          </a:p>
        </p:txBody>
      </p:sp>
      <p:cxnSp>
        <p:nvCxnSpPr>
          <p:cNvPr id="38" name="Straight Arrow Connector 37">
            <a:extLst>
              <a:ext uri="{FF2B5EF4-FFF2-40B4-BE49-F238E27FC236}">
                <a16:creationId xmlns:a16="http://schemas.microsoft.com/office/drawing/2014/main" id="{5711C814-897E-E71B-9AE8-F2CA70AF6CBE}"/>
              </a:ext>
            </a:extLst>
          </p:cNvPr>
          <p:cNvCxnSpPr>
            <a:cxnSpLocks/>
          </p:cNvCxnSpPr>
          <p:nvPr/>
        </p:nvCxnSpPr>
        <p:spPr>
          <a:xfrm>
            <a:off x="1610746" y="3556108"/>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9D2A381-7B52-6542-B86C-4CC8C6099946}"/>
              </a:ext>
            </a:extLst>
          </p:cNvPr>
          <p:cNvCxnSpPr/>
          <p:nvPr/>
        </p:nvCxnSpPr>
        <p:spPr>
          <a:xfrm>
            <a:off x="4715128" y="4015694"/>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EC7576D-4FB7-B458-46D5-799ACDDEB769}"/>
              </a:ext>
            </a:extLst>
          </p:cNvPr>
          <p:cNvCxnSpPr/>
          <p:nvPr/>
        </p:nvCxnSpPr>
        <p:spPr>
          <a:xfrm>
            <a:off x="4599767" y="391414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C4DB633-A110-02FD-29BE-8F1B0CF9840E}"/>
              </a:ext>
            </a:extLst>
          </p:cNvPr>
          <p:cNvCxnSpPr/>
          <p:nvPr/>
        </p:nvCxnSpPr>
        <p:spPr>
          <a:xfrm>
            <a:off x="4818207" y="410718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8B980B2-D1E3-3E3B-7E9D-CF7709C76E43}"/>
              </a:ext>
            </a:extLst>
          </p:cNvPr>
          <p:cNvCxnSpPr>
            <a:cxnSpLocks/>
          </p:cNvCxnSpPr>
          <p:nvPr/>
        </p:nvCxnSpPr>
        <p:spPr>
          <a:xfrm>
            <a:off x="4446895" y="4401710"/>
            <a:ext cx="209486" cy="75424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155A69-36D5-B02D-C916-F76323AFB683}"/>
              </a:ext>
            </a:extLst>
          </p:cNvPr>
          <p:cNvCxnSpPr>
            <a:cxnSpLocks/>
          </p:cNvCxnSpPr>
          <p:nvPr/>
        </p:nvCxnSpPr>
        <p:spPr>
          <a:xfrm>
            <a:off x="4446895" y="4554110"/>
            <a:ext cx="158796" cy="6335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B94DA9-2842-304B-EB08-48D96AF17FAD}"/>
              </a:ext>
            </a:extLst>
          </p:cNvPr>
          <p:cNvCxnSpPr>
            <a:cxnSpLocks/>
          </p:cNvCxnSpPr>
          <p:nvPr/>
        </p:nvCxnSpPr>
        <p:spPr>
          <a:xfrm>
            <a:off x="4340215" y="4401710"/>
            <a:ext cx="209040" cy="72190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3D3FF5B-A4B1-E695-2C8F-F83719638889}"/>
              </a:ext>
            </a:extLst>
          </p:cNvPr>
          <p:cNvCxnSpPr>
            <a:cxnSpLocks/>
          </p:cNvCxnSpPr>
          <p:nvPr/>
        </p:nvCxnSpPr>
        <p:spPr>
          <a:xfrm flipH="1">
            <a:off x="6289651" y="2845595"/>
            <a:ext cx="168817" cy="52485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95D33A0-602C-D160-88DC-5A06A748D851}"/>
              </a:ext>
            </a:extLst>
          </p:cNvPr>
          <p:cNvCxnSpPr>
            <a:cxnSpLocks/>
          </p:cNvCxnSpPr>
          <p:nvPr/>
        </p:nvCxnSpPr>
        <p:spPr>
          <a:xfrm flipH="1">
            <a:off x="6420695" y="2840431"/>
            <a:ext cx="379310" cy="49473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89BCB0B-7AE3-7264-4A27-1A25E3179345}"/>
              </a:ext>
            </a:extLst>
          </p:cNvPr>
          <p:cNvCxnSpPr>
            <a:cxnSpLocks/>
          </p:cNvCxnSpPr>
          <p:nvPr/>
        </p:nvCxnSpPr>
        <p:spPr>
          <a:xfrm>
            <a:off x="6595628" y="2779555"/>
            <a:ext cx="30480" cy="381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0992F10-C28C-0AAE-F2FA-74183A917E84}"/>
              </a:ext>
            </a:extLst>
          </p:cNvPr>
          <p:cNvCxnSpPr>
            <a:cxnSpLocks/>
          </p:cNvCxnSpPr>
          <p:nvPr/>
        </p:nvCxnSpPr>
        <p:spPr>
          <a:xfrm flipH="1">
            <a:off x="6527874" y="2757994"/>
            <a:ext cx="157480" cy="29972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5D9DB6E-9DBC-C4F3-B87E-19B5B107DB39}"/>
              </a:ext>
            </a:extLst>
          </p:cNvPr>
          <p:cNvCxnSpPr>
            <a:cxnSpLocks/>
          </p:cNvCxnSpPr>
          <p:nvPr/>
        </p:nvCxnSpPr>
        <p:spPr>
          <a:xfrm>
            <a:off x="6331468" y="2703355"/>
            <a:ext cx="20320" cy="46228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5A8B0F6-F83F-D1D7-4EE9-83783FC74E20}"/>
              </a:ext>
            </a:extLst>
          </p:cNvPr>
          <p:cNvCxnSpPr>
            <a:cxnSpLocks/>
          </p:cNvCxnSpPr>
          <p:nvPr/>
        </p:nvCxnSpPr>
        <p:spPr>
          <a:xfrm flipH="1">
            <a:off x="6326656" y="2953530"/>
            <a:ext cx="546766" cy="6518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FC6BFA-766F-BDDE-B2A0-89B3AF5F1AD0}"/>
              </a:ext>
            </a:extLst>
          </p:cNvPr>
          <p:cNvCxnSpPr>
            <a:cxnSpLocks/>
          </p:cNvCxnSpPr>
          <p:nvPr/>
        </p:nvCxnSpPr>
        <p:spPr>
          <a:xfrm flipV="1">
            <a:off x="6378797" y="3208789"/>
            <a:ext cx="540731" cy="280723"/>
          </a:xfrm>
          <a:prstGeom prst="line">
            <a:avLst/>
          </a:prstGeom>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E3F7B464-7123-8A66-CE73-7B941FDF4A8A}"/>
              </a:ext>
            </a:extLst>
          </p:cNvPr>
          <p:cNvGrpSpPr/>
          <p:nvPr/>
        </p:nvGrpSpPr>
        <p:grpSpPr>
          <a:xfrm>
            <a:off x="6802320" y="4198382"/>
            <a:ext cx="618212" cy="309245"/>
            <a:chOff x="11550" y="5448"/>
            <a:chExt cx="1365" cy="696"/>
          </a:xfrm>
        </p:grpSpPr>
        <p:cxnSp>
          <p:nvCxnSpPr>
            <p:cNvPr id="25" name="Straight Connector 24">
              <a:extLst>
                <a:ext uri="{FF2B5EF4-FFF2-40B4-BE49-F238E27FC236}">
                  <a16:creationId xmlns:a16="http://schemas.microsoft.com/office/drawing/2014/main" id="{74E68D4A-8679-8C9D-88AA-A764E3A2A118}"/>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B06A326-254D-3ADB-0DF0-1BF47A5DF503}"/>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0198530-FD6B-107E-EC83-7509AF0FA054}"/>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A678EEA-7B44-B235-015F-EFD1F4111A6C}"/>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5DA6148-9021-C5E5-4E4D-05F9E46EC31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C6E4D27-FA70-BE93-F5A8-A37FE185ACA5}"/>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611B8B76-0C1D-F818-E4D6-5525493BFA5C}"/>
              </a:ext>
            </a:extLst>
          </p:cNvPr>
          <p:cNvGrpSpPr/>
          <p:nvPr/>
        </p:nvGrpSpPr>
        <p:grpSpPr>
          <a:xfrm rot="4500000">
            <a:off x="6774969" y="4113237"/>
            <a:ext cx="731530" cy="517262"/>
            <a:chOff x="11550" y="5448"/>
            <a:chExt cx="1365" cy="696"/>
          </a:xfrm>
        </p:grpSpPr>
        <p:cxnSp>
          <p:nvCxnSpPr>
            <p:cNvPr id="48" name="Straight Connector 47">
              <a:extLst>
                <a:ext uri="{FF2B5EF4-FFF2-40B4-BE49-F238E27FC236}">
                  <a16:creationId xmlns:a16="http://schemas.microsoft.com/office/drawing/2014/main" id="{BBC01583-4A4B-DC45-1451-6E0AC6AAE88C}"/>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2A2BEF1-6339-D946-63E8-E01DFAE1BEDC}"/>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C8F5B2-A2F9-F79C-D4D8-D683F36B5CE7}"/>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E27BA80-EBF1-9AB9-3C82-9A32B8354ED9}"/>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39F3DCC-26C8-F9D3-76D0-6B28907E06F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FF63B93-F432-C534-961A-6E2B9EE593DF}"/>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sp>
        <p:nvSpPr>
          <p:cNvPr id="54" name="Curved Down Arrow 53">
            <a:extLst>
              <a:ext uri="{FF2B5EF4-FFF2-40B4-BE49-F238E27FC236}">
                <a16:creationId xmlns:a16="http://schemas.microsoft.com/office/drawing/2014/main" id="{7469C1E5-F3A0-A914-8BAD-94F8C6EE8446}"/>
              </a:ext>
            </a:extLst>
          </p:cNvPr>
          <p:cNvSpPr/>
          <p:nvPr/>
        </p:nvSpPr>
        <p:spPr>
          <a:xfrm rot="18060000">
            <a:off x="5777429" y="3611647"/>
            <a:ext cx="1331557" cy="540434"/>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5" name="Curved Down Arrow 54">
            <a:extLst>
              <a:ext uri="{FF2B5EF4-FFF2-40B4-BE49-F238E27FC236}">
                <a16:creationId xmlns:a16="http://schemas.microsoft.com/office/drawing/2014/main" id="{1770D727-8D74-D50E-3A82-3C6B4D00C501}"/>
              </a:ext>
            </a:extLst>
          </p:cNvPr>
          <p:cNvSpPr/>
          <p:nvPr/>
        </p:nvSpPr>
        <p:spPr>
          <a:xfrm rot="3540000" flipH="1">
            <a:off x="5132590" y="3605223"/>
            <a:ext cx="1272172" cy="565661"/>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56" name="Text Box 45">
            <a:extLst>
              <a:ext uri="{FF2B5EF4-FFF2-40B4-BE49-F238E27FC236}">
                <a16:creationId xmlns:a16="http://schemas.microsoft.com/office/drawing/2014/main" id="{D3BBFE64-C3B9-992B-0867-AF2E15E7E962}"/>
              </a:ext>
            </a:extLst>
          </p:cNvPr>
          <p:cNvSpPr txBox="1"/>
          <p:nvPr/>
        </p:nvSpPr>
        <p:spPr>
          <a:xfrm>
            <a:off x="7687781" y="3864757"/>
            <a:ext cx="3672546" cy="830997"/>
          </a:xfrm>
          <a:prstGeom prst="rect">
            <a:avLst/>
          </a:prstGeom>
          <a:noFill/>
          <a:ln w="19050">
            <a:solidFill>
              <a:schemeClr val="tx1"/>
            </a:solidFill>
          </a:ln>
        </p:spPr>
        <p:txBody>
          <a:bodyPr wrap="square" rtlCol="0">
            <a:spAutoFit/>
          </a:bodyPr>
          <a:lstStyle/>
          <a:p>
            <a:r>
              <a:rPr lang="en-US" sz="1200" b="1" i="1" dirty="0">
                <a:solidFill>
                  <a:srgbClr val="FFFF00"/>
                </a:solidFill>
              </a:rPr>
              <a:t>Congestion of blood in the heart</a:t>
            </a:r>
          </a:p>
          <a:p>
            <a:r>
              <a:rPr lang="en-US" sz="1200" b="1" i="1" dirty="0">
                <a:solidFill>
                  <a:srgbClr val="FFFF00"/>
                </a:solidFill>
              </a:rPr>
              <a:t>→ Going back from the heart, blood congestion starts in the lung</a:t>
            </a:r>
            <a:br>
              <a:rPr lang="en-US" sz="1200" b="1" i="1" dirty="0">
                <a:solidFill>
                  <a:srgbClr val="FFFF00"/>
                </a:solidFill>
              </a:rPr>
            </a:br>
            <a:r>
              <a:rPr lang="en-US" sz="1200" b="1" i="1" dirty="0">
                <a:solidFill>
                  <a:srgbClr val="FFFF00"/>
                </a:solidFill>
              </a:rPr>
              <a:t>→ Pulmonary edema</a:t>
            </a:r>
          </a:p>
        </p:txBody>
      </p:sp>
      <p:sp>
        <p:nvSpPr>
          <p:cNvPr id="57" name="Text Box 46">
            <a:extLst>
              <a:ext uri="{FF2B5EF4-FFF2-40B4-BE49-F238E27FC236}">
                <a16:creationId xmlns:a16="http://schemas.microsoft.com/office/drawing/2014/main" id="{CC76A15B-4F0C-5F71-FF10-7D28A1ABC085}"/>
              </a:ext>
            </a:extLst>
          </p:cNvPr>
          <p:cNvSpPr txBox="1"/>
          <p:nvPr/>
        </p:nvSpPr>
        <p:spPr>
          <a:xfrm>
            <a:off x="6903560" y="2662365"/>
            <a:ext cx="2011840" cy="369332"/>
          </a:xfrm>
          <a:prstGeom prst="rect">
            <a:avLst/>
          </a:prstGeom>
          <a:solidFill>
            <a:schemeClr val="bg1"/>
          </a:solidFill>
          <a:ln w="19050">
            <a:solidFill>
              <a:schemeClr val="tx1"/>
            </a:solidFill>
          </a:ln>
        </p:spPr>
        <p:txBody>
          <a:bodyPr wrap="square" rtlCol="0">
            <a:spAutoFit/>
          </a:bodyPr>
          <a:lstStyle/>
          <a:p>
            <a:r>
              <a:rPr lang="en-US" b="1" i="1" dirty="0"/>
              <a:t>Pulmonary edema</a:t>
            </a:r>
          </a:p>
        </p:txBody>
      </p:sp>
      <p:sp>
        <p:nvSpPr>
          <p:cNvPr id="90" name="Text Box 24">
            <a:extLst>
              <a:ext uri="{FF2B5EF4-FFF2-40B4-BE49-F238E27FC236}">
                <a16:creationId xmlns:a16="http://schemas.microsoft.com/office/drawing/2014/main" id="{F5D7F5A5-48A2-A26B-B700-41F25CADE151}"/>
              </a:ext>
            </a:extLst>
          </p:cNvPr>
          <p:cNvSpPr txBox="1"/>
          <p:nvPr/>
        </p:nvSpPr>
        <p:spPr>
          <a:xfrm>
            <a:off x="880289" y="3182651"/>
            <a:ext cx="1516762" cy="369332"/>
          </a:xfrm>
          <a:prstGeom prst="rect">
            <a:avLst/>
          </a:prstGeom>
          <a:noFill/>
          <a:ln w="19050">
            <a:solidFill>
              <a:schemeClr val="tx1"/>
            </a:solidFill>
          </a:ln>
        </p:spPr>
        <p:txBody>
          <a:bodyPr wrap="none" rtlCol="0">
            <a:spAutoFit/>
          </a:bodyPr>
          <a:lstStyle/>
          <a:p>
            <a:r>
              <a:rPr lang="en-US" b="1" i="1" dirty="0">
                <a:solidFill>
                  <a:schemeClr val="bg1"/>
                </a:solidFill>
              </a:rPr>
              <a:t>Cardiomegaly</a:t>
            </a:r>
          </a:p>
        </p:txBody>
      </p:sp>
      <p:sp>
        <p:nvSpPr>
          <p:cNvPr id="91" name="Text Box 26">
            <a:extLst>
              <a:ext uri="{FF2B5EF4-FFF2-40B4-BE49-F238E27FC236}">
                <a16:creationId xmlns:a16="http://schemas.microsoft.com/office/drawing/2014/main" id="{276465F2-6A78-A93C-3769-989D9F795920}"/>
              </a:ext>
            </a:extLst>
          </p:cNvPr>
          <p:cNvSpPr txBox="1"/>
          <p:nvPr/>
        </p:nvSpPr>
        <p:spPr>
          <a:xfrm>
            <a:off x="680898" y="2487893"/>
            <a:ext cx="2124299" cy="369332"/>
          </a:xfrm>
          <a:prstGeom prst="rect">
            <a:avLst/>
          </a:prstGeom>
          <a:noFill/>
          <a:ln w="19050">
            <a:noFill/>
          </a:ln>
        </p:spPr>
        <p:txBody>
          <a:bodyPr wrap="none" rtlCol="0">
            <a:spAutoFit/>
          </a:bodyPr>
          <a:lstStyle/>
          <a:p>
            <a:r>
              <a:rPr lang="en-US" altLang="ja-JP" b="1" i="1" dirty="0">
                <a:solidFill>
                  <a:schemeClr val="bg1"/>
                </a:solidFill>
              </a:rPr>
              <a:t>Onset of the disease</a:t>
            </a:r>
          </a:p>
        </p:txBody>
      </p:sp>
      <p:cxnSp>
        <p:nvCxnSpPr>
          <p:cNvPr id="92" name="Straight Arrow Connector 91">
            <a:extLst>
              <a:ext uri="{FF2B5EF4-FFF2-40B4-BE49-F238E27FC236}">
                <a16:creationId xmlns:a16="http://schemas.microsoft.com/office/drawing/2014/main" id="{A6F212E0-CC09-5CB0-914C-B1B35443165B}"/>
              </a:ext>
            </a:extLst>
          </p:cNvPr>
          <p:cNvCxnSpPr/>
          <p:nvPr/>
        </p:nvCxnSpPr>
        <p:spPr>
          <a:xfrm>
            <a:off x="1617721" y="2838630"/>
            <a:ext cx="0" cy="36195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grpSp>
        <p:nvGrpSpPr>
          <p:cNvPr id="93" name="Group 92">
            <a:extLst>
              <a:ext uri="{FF2B5EF4-FFF2-40B4-BE49-F238E27FC236}">
                <a16:creationId xmlns:a16="http://schemas.microsoft.com/office/drawing/2014/main" id="{3F13056A-C272-4530-CEF0-C4AB74E45E86}"/>
              </a:ext>
            </a:extLst>
          </p:cNvPr>
          <p:cNvGrpSpPr/>
          <p:nvPr/>
        </p:nvGrpSpPr>
        <p:grpSpPr>
          <a:xfrm>
            <a:off x="4286856" y="6280443"/>
            <a:ext cx="7905144" cy="436112"/>
            <a:chOff x="4286856" y="6317613"/>
            <a:chExt cx="7905144" cy="436112"/>
          </a:xfrm>
        </p:grpSpPr>
        <p:pic>
          <p:nvPicPr>
            <p:cNvPr id="94" name="Picture 93">
              <a:extLst>
                <a:ext uri="{FF2B5EF4-FFF2-40B4-BE49-F238E27FC236}">
                  <a16:creationId xmlns:a16="http://schemas.microsoft.com/office/drawing/2014/main" id="{552F7364-43A4-DC3A-9FDF-E6967AB65B3C}"/>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95" name="Picture 94" descr="Blue letters on a black background&#10;&#10;Description automatically generated with medium confidence">
              <a:extLst>
                <a:ext uri="{FF2B5EF4-FFF2-40B4-BE49-F238E27FC236}">
                  <a16:creationId xmlns:a16="http://schemas.microsoft.com/office/drawing/2014/main" id="{9D959535-EC5D-1273-0F50-A00E5D7503A9}"/>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96" name="Picture 95" descr="A blue text on a black background&#10;&#10;Description automatically generated with medium confidence">
              <a:extLst>
                <a:ext uri="{FF2B5EF4-FFF2-40B4-BE49-F238E27FC236}">
                  <a16:creationId xmlns:a16="http://schemas.microsoft.com/office/drawing/2014/main" id="{A4074827-6FE0-BF1B-61D0-2065FF8A8E39}"/>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97" name="Picture 96" descr="A black and white sign with white text&#10;&#10;Description automatically generated with low confidence">
              <a:extLst>
                <a:ext uri="{FF2B5EF4-FFF2-40B4-BE49-F238E27FC236}">
                  <a16:creationId xmlns:a16="http://schemas.microsoft.com/office/drawing/2014/main" id="{C3ECA423-1023-A003-DD4D-275D3AE67200}"/>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98" name="Picture 97">
              <a:extLst>
                <a:ext uri="{FF2B5EF4-FFF2-40B4-BE49-F238E27FC236}">
                  <a16:creationId xmlns:a16="http://schemas.microsoft.com/office/drawing/2014/main" id="{59FFAD25-EAEE-2876-A026-D2C5086790EB}"/>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0268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Xp-shema-CPA-dull">
            <a:extLst>
              <a:ext uri="{FF2B5EF4-FFF2-40B4-BE49-F238E27FC236}">
                <a16:creationId xmlns:a16="http://schemas.microsoft.com/office/drawing/2014/main" id="{4E7FC563-374E-6DBB-C1D9-D659083AC0B2}"/>
              </a:ext>
            </a:extLst>
          </p:cNvPr>
          <p:cNvPicPr>
            <a:picLocks noChangeAspect="1"/>
          </p:cNvPicPr>
          <p:nvPr/>
        </p:nvPicPr>
        <p:blipFill>
          <a:blip r:embed="rId3"/>
          <a:stretch>
            <a:fillRect/>
          </a:stretch>
        </p:blipFill>
        <p:spPr>
          <a:xfrm>
            <a:off x="4119455" y="2322552"/>
            <a:ext cx="3477681" cy="3664328"/>
          </a:xfrm>
          <a:prstGeom prst="rect">
            <a:avLst/>
          </a:prstGeom>
        </p:spPr>
      </p:pic>
      <p:sp>
        <p:nvSpPr>
          <p:cNvPr id="2" name="Title 1">
            <a:extLst>
              <a:ext uri="{FF2B5EF4-FFF2-40B4-BE49-F238E27FC236}">
                <a16:creationId xmlns:a16="http://schemas.microsoft.com/office/drawing/2014/main" id="{45CC116E-29DA-EEB3-CCD2-B08E81E33A18}"/>
              </a:ext>
            </a:extLst>
          </p:cNvPr>
          <p:cNvSpPr>
            <a:spLocks noGrp="1"/>
          </p:cNvSpPr>
          <p:nvPr>
            <p:ph type="title"/>
          </p:nvPr>
        </p:nvSpPr>
        <p:spPr/>
        <p:txBody>
          <a:bodyPr/>
          <a:lstStyle/>
          <a:p>
            <a:r>
              <a:rPr lang="en-US" dirty="0"/>
              <a:t>Semantic relationship</a:t>
            </a:r>
          </a:p>
        </p:txBody>
      </p:sp>
      <p:sp>
        <p:nvSpPr>
          <p:cNvPr id="3" name="Content Placeholder 2">
            <a:extLst>
              <a:ext uri="{FF2B5EF4-FFF2-40B4-BE49-F238E27FC236}">
                <a16:creationId xmlns:a16="http://schemas.microsoft.com/office/drawing/2014/main" id="{C887FB7F-6F2C-8203-B272-5AAF3BBA7A17}"/>
              </a:ext>
            </a:extLst>
          </p:cNvPr>
          <p:cNvSpPr>
            <a:spLocks noGrp="1"/>
          </p:cNvSpPr>
          <p:nvPr>
            <p:ph idx="1"/>
          </p:nvPr>
        </p:nvSpPr>
        <p:spPr>
          <a:xfrm>
            <a:off x="608745" y="1005276"/>
            <a:ext cx="10911016" cy="1269042"/>
          </a:xfrm>
        </p:spPr>
        <p:txBody>
          <a:bodyPr>
            <a:normAutofit/>
          </a:bodyPr>
          <a:lstStyle/>
          <a:p>
            <a:r>
              <a:rPr lang="en-US" dirty="0"/>
              <a:t>Multiple diseases could be interrelated with each other during the progress of a specific disease</a:t>
            </a:r>
          </a:p>
        </p:txBody>
      </p:sp>
      <p:cxnSp>
        <p:nvCxnSpPr>
          <p:cNvPr id="4" name="Straight Connector 3">
            <a:extLst>
              <a:ext uri="{FF2B5EF4-FFF2-40B4-BE49-F238E27FC236}">
                <a16:creationId xmlns:a16="http://schemas.microsoft.com/office/drawing/2014/main" id="{59D2A381-7B52-6542-B86C-4CC8C6099946}"/>
              </a:ext>
            </a:extLst>
          </p:cNvPr>
          <p:cNvCxnSpPr/>
          <p:nvPr/>
        </p:nvCxnSpPr>
        <p:spPr>
          <a:xfrm>
            <a:off x="4715128" y="4015694"/>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EC7576D-4FB7-B458-46D5-799ACDDEB769}"/>
              </a:ext>
            </a:extLst>
          </p:cNvPr>
          <p:cNvCxnSpPr/>
          <p:nvPr/>
        </p:nvCxnSpPr>
        <p:spPr>
          <a:xfrm>
            <a:off x="4599767" y="391414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C4DB633-A110-02FD-29BE-8F1B0CF9840E}"/>
              </a:ext>
            </a:extLst>
          </p:cNvPr>
          <p:cNvCxnSpPr/>
          <p:nvPr/>
        </p:nvCxnSpPr>
        <p:spPr>
          <a:xfrm>
            <a:off x="4818207" y="410718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8B980B2-D1E3-3E3B-7E9D-CF7709C76E43}"/>
              </a:ext>
            </a:extLst>
          </p:cNvPr>
          <p:cNvCxnSpPr>
            <a:cxnSpLocks/>
          </p:cNvCxnSpPr>
          <p:nvPr/>
        </p:nvCxnSpPr>
        <p:spPr>
          <a:xfrm>
            <a:off x="4446895" y="4401710"/>
            <a:ext cx="209486" cy="75424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155A69-36D5-B02D-C916-F76323AFB683}"/>
              </a:ext>
            </a:extLst>
          </p:cNvPr>
          <p:cNvCxnSpPr>
            <a:cxnSpLocks/>
          </p:cNvCxnSpPr>
          <p:nvPr/>
        </p:nvCxnSpPr>
        <p:spPr>
          <a:xfrm>
            <a:off x="4446895" y="4554110"/>
            <a:ext cx="158796" cy="6335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B94DA9-2842-304B-EB08-48D96AF17FAD}"/>
              </a:ext>
            </a:extLst>
          </p:cNvPr>
          <p:cNvCxnSpPr>
            <a:cxnSpLocks/>
          </p:cNvCxnSpPr>
          <p:nvPr/>
        </p:nvCxnSpPr>
        <p:spPr>
          <a:xfrm>
            <a:off x="4340215" y="4401710"/>
            <a:ext cx="209040" cy="72190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3D3FF5B-A4B1-E695-2C8F-F83719638889}"/>
              </a:ext>
            </a:extLst>
          </p:cNvPr>
          <p:cNvCxnSpPr>
            <a:cxnSpLocks/>
          </p:cNvCxnSpPr>
          <p:nvPr/>
        </p:nvCxnSpPr>
        <p:spPr>
          <a:xfrm flipH="1">
            <a:off x="6289651" y="2845595"/>
            <a:ext cx="168817" cy="52485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95D33A0-602C-D160-88DC-5A06A748D851}"/>
              </a:ext>
            </a:extLst>
          </p:cNvPr>
          <p:cNvCxnSpPr>
            <a:cxnSpLocks/>
          </p:cNvCxnSpPr>
          <p:nvPr/>
        </p:nvCxnSpPr>
        <p:spPr>
          <a:xfrm flipH="1">
            <a:off x="6420695" y="2840431"/>
            <a:ext cx="379310" cy="49473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89BCB0B-7AE3-7264-4A27-1A25E3179345}"/>
              </a:ext>
            </a:extLst>
          </p:cNvPr>
          <p:cNvCxnSpPr>
            <a:cxnSpLocks/>
          </p:cNvCxnSpPr>
          <p:nvPr/>
        </p:nvCxnSpPr>
        <p:spPr>
          <a:xfrm>
            <a:off x="6595628" y="2779555"/>
            <a:ext cx="30480" cy="381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0992F10-C28C-0AAE-F2FA-74183A917E84}"/>
              </a:ext>
            </a:extLst>
          </p:cNvPr>
          <p:cNvCxnSpPr>
            <a:cxnSpLocks/>
          </p:cNvCxnSpPr>
          <p:nvPr/>
        </p:nvCxnSpPr>
        <p:spPr>
          <a:xfrm flipH="1">
            <a:off x="6527874" y="2757994"/>
            <a:ext cx="157480" cy="29972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5D9DB6E-9DBC-C4F3-B87E-19B5B107DB39}"/>
              </a:ext>
            </a:extLst>
          </p:cNvPr>
          <p:cNvCxnSpPr>
            <a:cxnSpLocks/>
          </p:cNvCxnSpPr>
          <p:nvPr/>
        </p:nvCxnSpPr>
        <p:spPr>
          <a:xfrm>
            <a:off x="6331468" y="2703355"/>
            <a:ext cx="20320" cy="46228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5A8B0F6-F83F-D1D7-4EE9-83783FC74E20}"/>
              </a:ext>
            </a:extLst>
          </p:cNvPr>
          <p:cNvCxnSpPr>
            <a:cxnSpLocks/>
          </p:cNvCxnSpPr>
          <p:nvPr/>
        </p:nvCxnSpPr>
        <p:spPr>
          <a:xfrm flipH="1">
            <a:off x="6326656" y="2953530"/>
            <a:ext cx="546766" cy="6518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FC6BFA-766F-BDDE-B2A0-89B3AF5F1AD0}"/>
              </a:ext>
            </a:extLst>
          </p:cNvPr>
          <p:cNvCxnSpPr>
            <a:cxnSpLocks/>
          </p:cNvCxnSpPr>
          <p:nvPr/>
        </p:nvCxnSpPr>
        <p:spPr>
          <a:xfrm flipV="1">
            <a:off x="6378797" y="3208789"/>
            <a:ext cx="540731" cy="280723"/>
          </a:xfrm>
          <a:prstGeom prst="line">
            <a:avLst/>
          </a:prstGeom>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E3F7B464-7123-8A66-CE73-7B941FDF4A8A}"/>
              </a:ext>
            </a:extLst>
          </p:cNvPr>
          <p:cNvGrpSpPr/>
          <p:nvPr/>
        </p:nvGrpSpPr>
        <p:grpSpPr>
          <a:xfrm>
            <a:off x="6802320" y="4198382"/>
            <a:ext cx="618212" cy="309245"/>
            <a:chOff x="11550" y="5448"/>
            <a:chExt cx="1365" cy="696"/>
          </a:xfrm>
        </p:grpSpPr>
        <p:cxnSp>
          <p:nvCxnSpPr>
            <p:cNvPr id="25" name="Straight Connector 24">
              <a:extLst>
                <a:ext uri="{FF2B5EF4-FFF2-40B4-BE49-F238E27FC236}">
                  <a16:creationId xmlns:a16="http://schemas.microsoft.com/office/drawing/2014/main" id="{74E68D4A-8679-8C9D-88AA-A764E3A2A118}"/>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B06A326-254D-3ADB-0DF0-1BF47A5DF503}"/>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0198530-FD6B-107E-EC83-7509AF0FA054}"/>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A678EEA-7B44-B235-015F-EFD1F4111A6C}"/>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5DA6148-9021-C5E5-4E4D-05F9E46EC31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C6E4D27-FA70-BE93-F5A8-A37FE185ACA5}"/>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611B8B76-0C1D-F818-E4D6-5525493BFA5C}"/>
              </a:ext>
            </a:extLst>
          </p:cNvPr>
          <p:cNvGrpSpPr/>
          <p:nvPr/>
        </p:nvGrpSpPr>
        <p:grpSpPr>
          <a:xfrm rot="4500000">
            <a:off x="6774969" y="4113237"/>
            <a:ext cx="731530" cy="517262"/>
            <a:chOff x="11550" y="5448"/>
            <a:chExt cx="1365" cy="696"/>
          </a:xfrm>
        </p:grpSpPr>
        <p:cxnSp>
          <p:nvCxnSpPr>
            <p:cNvPr id="48" name="Straight Connector 47">
              <a:extLst>
                <a:ext uri="{FF2B5EF4-FFF2-40B4-BE49-F238E27FC236}">
                  <a16:creationId xmlns:a16="http://schemas.microsoft.com/office/drawing/2014/main" id="{BBC01583-4A4B-DC45-1451-6E0AC6AAE88C}"/>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2A2BEF1-6339-D946-63E8-E01DFAE1BEDC}"/>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C8F5B2-A2F9-F79C-D4D8-D683F36B5CE7}"/>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E27BA80-EBF1-9AB9-3C82-9A32B8354ED9}"/>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39F3DCC-26C8-F9D3-76D0-6B28907E06F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FF63B93-F432-C534-961A-6E2B9EE593DF}"/>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sp>
        <p:nvSpPr>
          <p:cNvPr id="29" name="Curved Down Arrow 28">
            <a:extLst>
              <a:ext uri="{FF2B5EF4-FFF2-40B4-BE49-F238E27FC236}">
                <a16:creationId xmlns:a16="http://schemas.microsoft.com/office/drawing/2014/main" id="{C6D9E1AE-247F-61B5-3621-8B3A5D7E2D27}"/>
              </a:ext>
            </a:extLst>
          </p:cNvPr>
          <p:cNvSpPr/>
          <p:nvPr/>
        </p:nvSpPr>
        <p:spPr>
          <a:xfrm rot="19140000" flipH="1">
            <a:off x="4091374" y="4992753"/>
            <a:ext cx="653199" cy="22520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0" name="Curved Down Arrow 29">
            <a:extLst>
              <a:ext uri="{FF2B5EF4-FFF2-40B4-BE49-F238E27FC236}">
                <a16:creationId xmlns:a16="http://schemas.microsoft.com/office/drawing/2014/main" id="{6D6266EA-674C-4AF9-8DF2-5E2A072B2402}"/>
              </a:ext>
            </a:extLst>
          </p:cNvPr>
          <p:cNvSpPr/>
          <p:nvPr/>
        </p:nvSpPr>
        <p:spPr>
          <a:xfrm rot="2460000">
            <a:off x="7038900" y="5066329"/>
            <a:ext cx="627132" cy="24786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5" name="Text Box 51">
            <a:extLst>
              <a:ext uri="{FF2B5EF4-FFF2-40B4-BE49-F238E27FC236}">
                <a16:creationId xmlns:a16="http://schemas.microsoft.com/office/drawing/2014/main" id="{DCCE0000-8D69-2F08-A6BF-7A03279EA4C0}"/>
              </a:ext>
            </a:extLst>
          </p:cNvPr>
          <p:cNvSpPr txBox="1"/>
          <p:nvPr/>
        </p:nvSpPr>
        <p:spPr>
          <a:xfrm>
            <a:off x="5586622" y="5535320"/>
            <a:ext cx="1668145" cy="368300"/>
          </a:xfrm>
          <a:prstGeom prst="rect">
            <a:avLst/>
          </a:prstGeom>
          <a:solidFill>
            <a:schemeClr val="bg1"/>
          </a:solidFill>
          <a:ln w="19050">
            <a:solidFill>
              <a:schemeClr val="tx1"/>
            </a:solidFill>
          </a:ln>
        </p:spPr>
        <p:txBody>
          <a:bodyPr wrap="none" rtlCol="0">
            <a:spAutoFit/>
          </a:bodyPr>
          <a:lstStyle/>
          <a:p>
            <a:r>
              <a:rPr lang="en-US" b="1" i="1" dirty="0"/>
              <a:t>Pleural effusion</a:t>
            </a:r>
          </a:p>
        </p:txBody>
      </p:sp>
      <p:sp>
        <p:nvSpPr>
          <p:cNvPr id="39" name="Text Box 50">
            <a:extLst>
              <a:ext uri="{FF2B5EF4-FFF2-40B4-BE49-F238E27FC236}">
                <a16:creationId xmlns:a16="http://schemas.microsoft.com/office/drawing/2014/main" id="{480EF19E-600B-1810-858E-C4CBE2AA6FF5}"/>
              </a:ext>
            </a:extLst>
          </p:cNvPr>
          <p:cNvSpPr txBox="1"/>
          <p:nvPr/>
        </p:nvSpPr>
        <p:spPr>
          <a:xfrm>
            <a:off x="7833630" y="3184416"/>
            <a:ext cx="3818890" cy="1169551"/>
          </a:xfrm>
          <a:prstGeom prst="rect">
            <a:avLst/>
          </a:prstGeom>
          <a:noFill/>
          <a:ln w="19050">
            <a:noFill/>
          </a:ln>
        </p:spPr>
        <p:txBody>
          <a:bodyPr wrap="square" rtlCol="0">
            <a:spAutoFit/>
          </a:bodyPr>
          <a:lstStyle/>
          <a:p>
            <a:r>
              <a:rPr lang="en-US" sz="1400" b="1" i="1" dirty="0">
                <a:solidFill>
                  <a:srgbClr val="FFFF00"/>
                </a:solidFill>
              </a:rPr>
              <a:t>Congestion of blood in the lung</a:t>
            </a:r>
          </a:p>
          <a:p>
            <a:r>
              <a:rPr lang="en-US" sz="1400" b="1" i="1" dirty="0">
                <a:solidFill>
                  <a:srgbClr val="FFFF00"/>
                </a:solidFill>
              </a:rPr>
              <a:t>→ Fluid pushed out of lung enters pleural spaces</a:t>
            </a:r>
          </a:p>
          <a:p>
            <a:r>
              <a:rPr lang="en-US" sz="1400" b="1" i="1" dirty="0">
                <a:solidFill>
                  <a:srgbClr val="FFFF00"/>
                </a:solidFill>
              </a:rPr>
              <a:t>→ Pleural effusion</a:t>
            </a:r>
          </a:p>
          <a:p>
            <a:r>
              <a:rPr lang="en-US" sz="1400" b="1" i="1" dirty="0">
                <a:solidFill>
                  <a:srgbClr val="FFFF00"/>
                </a:solidFill>
              </a:rPr>
              <a:t>* Pleural space =  The cavity that exists between the lungs and underneath the chest wall. </a:t>
            </a:r>
          </a:p>
        </p:txBody>
      </p:sp>
      <p:sp>
        <p:nvSpPr>
          <p:cNvPr id="59" name="Text Box 23">
            <a:extLst>
              <a:ext uri="{FF2B5EF4-FFF2-40B4-BE49-F238E27FC236}">
                <a16:creationId xmlns:a16="http://schemas.microsoft.com/office/drawing/2014/main" id="{CE34A2F8-C6CA-51ED-9474-AA93548813BF}"/>
              </a:ext>
            </a:extLst>
          </p:cNvPr>
          <p:cNvSpPr txBox="1"/>
          <p:nvPr/>
        </p:nvSpPr>
        <p:spPr>
          <a:xfrm>
            <a:off x="641635" y="3880247"/>
            <a:ext cx="1938223" cy="646331"/>
          </a:xfrm>
          <a:prstGeom prst="rect">
            <a:avLst/>
          </a:prstGeom>
          <a:noFill/>
          <a:ln w="19050">
            <a:solidFill>
              <a:schemeClr val="tx1"/>
            </a:solidFill>
          </a:ln>
        </p:spPr>
        <p:txBody>
          <a:bodyPr wrap="none" rtlCol="0">
            <a:spAutoFit/>
          </a:bodyPr>
          <a:lstStyle/>
          <a:p>
            <a:pPr algn="ctr"/>
            <a:r>
              <a:rPr lang="en-US" b="1" i="1" dirty="0">
                <a:solidFill>
                  <a:schemeClr val="bg1"/>
                </a:solidFill>
              </a:rPr>
              <a:t>Initial signs of </a:t>
            </a:r>
          </a:p>
          <a:p>
            <a:pPr algn="ctr"/>
            <a:r>
              <a:rPr lang="en-US" b="1" i="1" dirty="0">
                <a:solidFill>
                  <a:schemeClr val="bg1"/>
                </a:solidFill>
              </a:rPr>
              <a:t>pulmonary edema</a:t>
            </a:r>
          </a:p>
        </p:txBody>
      </p:sp>
      <p:cxnSp>
        <p:nvCxnSpPr>
          <p:cNvPr id="60" name="Straight Arrow Connector 59">
            <a:extLst>
              <a:ext uri="{FF2B5EF4-FFF2-40B4-BE49-F238E27FC236}">
                <a16:creationId xmlns:a16="http://schemas.microsoft.com/office/drawing/2014/main" id="{EB36F033-E03C-4412-B653-A2AD389B584C}"/>
              </a:ext>
            </a:extLst>
          </p:cNvPr>
          <p:cNvCxnSpPr>
            <a:cxnSpLocks/>
          </p:cNvCxnSpPr>
          <p:nvPr/>
        </p:nvCxnSpPr>
        <p:spPr>
          <a:xfrm>
            <a:off x="1610746" y="3556108"/>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sp>
        <p:nvSpPr>
          <p:cNvPr id="61" name="Text Box 24">
            <a:extLst>
              <a:ext uri="{FF2B5EF4-FFF2-40B4-BE49-F238E27FC236}">
                <a16:creationId xmlns:a16="http://schemas.microsoft.com/office/drawing/2014/main" id="{C2A59158-4620-C385-AD60-641CFCE68351}"/>
              </a:ext>
            </a:extLst>
          </p:cNvPr>
          <p:cNvSpPr txBox="1"/>
          <p:nvPr/>
        </p:nvSpPr>
        <p:spPr>
          <a:xfrm>
            <a:off x="880289" y="3182651"/>
            <a:ext cx="1516762" cy="369332"/>
          </a:xfrm>
          <a:prstGeom prst="rect">
            <a:avLst/>
          </a:prstGeom>
          <a:noFill/>
          <a:ln w="19050">
            <a:solidFill>
              <a:schemeClr val="tx1"/>
            </a:solidFill>
          </a:ln>
        </p:spPr>
        <p:txBody>
          <a:bodyPr wrap="none" rtlCol="0">
            <a:spAutoFit/>
          </a:bodyPr>
          <a:lstStyle/>
          <a:p>
            <a:r>
              <a:rPr lang="en-US" b="1" i="1" dirty="0">
                <a:solidFill>
                  <a:schemeClr val="bg1"/>
                </a:solidFill>
              </a:rPr>
              <a:t>Cardiomegaly</a:t>
            </a:r>
          </a:p>
        </p:txBody>
      </p:sp>
      <p:sp>
        <p:nvSpPr>
          <p:cNvPr id="62" name="Text Box 26">
            <a:extLst>
              <a:ext uri="{FF2B5EF4-FFF2-40B4-BE49-F238E27FC236}">
                <a16:creationId xmlns:a16="http://schemas.microsoft.com/office/drawing/2014/main" id="{2D1A8613-678C-2F38-119A-ED7B2FA027AC}"/>
              </a:ext>
            </a:extLst>
          </p:cNvPr>
          <p:cNvSpPr txBox="1"/>
          <p:nvPr/>
        </p:nvSpPr>
        <p:spPr>
          <a:xfrm>
            <a:off x="680898" y="2487893"/>
            <a:ext cx="2124299" cy="369332"/>
          </a:xfrm>
          <a:prstGeom prst="rect">
            <a:avLst/>
          </a:prstGeom>
          <a:noFill/>
          <a:ln w="19050">
            <a:noFill/>
          </a:ln>
        </p:spPr>
        <p:txBody>
          <a:bodyPr wrap="none" rtlCol="0">
            <a:spAutoFit/>
          </a:bodyPr>
          <a:lstStyle/>
          <a:p>
            <a:r>
              <a:rPr lang="en-US" altLang="ja-JP" b="1" i="1" dirty="0">
                <a:solidFill>
                  <a:schemeClr val="bg1"/>
                </a:solidFill>
              </a:rPr>
              <a:t>Onset of the disease</a:t>
            </a:r>
          </a:p>
        </p:txBody>
      </p:sp>
      <p:cxnSp>
        <p:nvCxnSpPr>
          <p:cNvPr id="63" name="Straight Arrow Connector 62">
            <a:extLst>
              <a:ext uri="{FF2B5EF4-FFF2-40B4-BE49-F238E27FC236}">
                <a16:creationId xmlns:a16="http://schemas.microsoft.com/office/drawing/2014/main" id="{CFA86BC9-B4DA-CF2B-D4E4-41B139F28FE4}"/>
              </a:ext>
            </a:extLst>
          </p:cNvPr>
          <p:cNvCxnSpPr/>
          <p:nvPr/>
        </p:nvCxnSpPr>
        <p:spPr>
          <a:xfrm>
            <a:off x="1617721" y="2838630"/>
            <a:ext cx="0" cy="36195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sp>
        <p:nvSpPr>
          <p:cNvPr id="64" name="Text Box 23">
            <a:extLst>
              <a:ext uri="{FF2B5EF4-FFF2-40B4-BE49-F238E27FC236}">
                <a16:creationId xmlns:a16="http://schemas.microsoft.com/office/drawing/2014/main" id="{0BE36D36-203A-0803-1139-00D067991D35}"/>
              </a:ext>
            </a:extLst>
          </p:cNvPr>
          <p:cNvSpPr txBox="1"/>
          <p:nvPr/>
        </p:nvSpPr>
        <p:spPr>
          <a:xfrm>
            <a:off x="784793" y="4830505"/>
            <a:ext cx="1687771" cy="369332"/>
          </a:xfrm>
          <a:prstGeom prst="rect">
            <a:avLst/>
          </a:prstGeom>
          <a:noFill/>
          <a:ln w="19050">
            <a:solidFill>
              <a:schemeClr val="tx1"/>
            </a:solidFill>
          </a:ln>
        </p:spPr>
        <p:txBody>
          <a:bodyPr wrap="none" rtlCol="0">
            <a:spAutoFit/>
          </a:bodyPr>
          <a:lstStyle/>
          <a:p>
            <a:pPr algn="ctr"/>
            <a:r>
              <a:rPr lang="en-US" b="1" i="1" dirty="0">
                <a:solidFill>
                  <a:srgbClr val="FFC000"/>
                </a:solidFill>
              </a:rPr>
              <a:t>Pleural effusion</a:t>
            </a:r>
          </a:p>
        </p:txBody>
      </p:sp>
      <p:cxnSp>
        <p:nvCxnSpPr>
          <p:cNvPr id="65" name="Straight Arrow Connector 64">
            <a:extLst>
              <a:ext uri="{FF2B5EF4-FFF2-40B4-BE49-F238E27FC236}">
                <a16:creationId xmlns:a16="http://schemas.microsoft.com/office/drawing/2014/main" id="{DB917948-1391-D80A-6DD4-3B231D9F86EF}"/>
              </a:ext>
            </a:extLst>
          </p:cNvPr>
          <p:cNvCxnSpPr>
            <a:cxnSpLocks/>
          </p:cNvCxnSpPr>
          <p:nvPr/>
        </p:nvCxnSpPr>
        <p:spPr>
          <a:xfrm>
            <a:off x="1628675" y="4506366"/>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grpSp>
        <p:nvGrpSpPr>
          <p:cNvPr id="66" name="Group 65">
            <a:extLst>
              <a:ext uri="{FF2B5EF4-FFF2-40B4-BE49-F238E27FC236}">
                <a16:creationId xmlns:a16="http://schemas.microsoft.com/office/drawing/2014/main" id="{E0C26EA9-7AE8-7A88-BB65-1DB62A2094CE}"/>
              </a:ext>
            </a:extLst>
          </p:cNvPr>
          <p:cNvGrpSpPr/>
          <p:nvPr/>
        </p:nvGrpSpPr>
        <p:grpSpPr>
          <a:xfrm>
            <a:off x="4286856" y="6280443"/>
            <a:ext cx="7905144" cy="436112"/>
            <a:chOff x="4286856" y="6317613"/>
            <a:chExt cx="7905144" cy="436112"/>
          </a:xfrm>
        </p:grpSpPr>
        <p:pic>
          <p:nvPicPr>
            <p:cNvPr id="67" name="Picture 66">
              <a:extLst>
                <a:ext uri="{FF2B5EF4-FFF2-40B4-BE49-F238E27FC236}">
                  <a16:creationId xmlns:a16="http://schemas.microsoft.com/office/drawing/2014/main" id="{44516209-2199-795C-EEFC-B1218926AED2}"/>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68" name="Picture 67" descr="Blue letters on a black background&#10;&#10;Description automatically generated with medium confidence">
              <a:extLst>
                <a:ext uri="{FF2B5EF4-FFF2-40B4-BE49-F238E27FC236}">
                  <a16:creationId xmlns:a16="http://schemas.microsoft.com/office/drawing/2014/main" id="{1F0F9D18-9165-59FF-65CB-F770D669C838}"/>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69" name="Picture 68" descr="A blue text on a black background&#10;&#10;Description automatically generated with medium confidence">
              <a:extLst>
                <a:ext uri="{FF2B5EF4-FFF2-40B4-BE49-F238E27FC236}">
                  <a16:creationId xmlns:a16="http://schemas.microsoft.com/office/drawing/2014/main" id="{921B7E9D-FCE8-CAE8-7C55-8183952306D1}"/>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70" name="Picture 69" descr="A black and white sign with white text&#10;&#10;Description automatically generated with low confidence">
              <a:extLst>
                <a:ext uri="{FF2B5EF4-FFF2-40B4-BE49-F238E27FC236}">
                  <a16:creationId xmlns:a16="http://schemas.microsoft.com/office/drawing/2014/main" id="{FDF144CC-3E4E-0FBE-F20A-0699FB8BBC3D}"/>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71" name="Picture 70">
              <a:extLst>
                <a:ext uri="{FF2B5EF4-FFF2-40B4-BE49-F238E27FC236}">
                  <a16:creationId xmlns:a16="http://schemas.microsoft.com/office/drawing/2014/main" id="{F99D648D-AF3C-7046-4142-4F06949FCB78}"/>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7061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Xp-shema-CPA-dull">
            <a:extLst>
              <a:ext uri="{FF2B5EF4-FFF2-40B4-BE49-F238E27FC236}">
                <a16:creationId xmlns:a16="http://schemas.microsoft.com/office/drawing/2014/main" id="{4E7FC563-374E-6DBB-C1D9-D659083AC0B2}"/>
              </a:ext>
            </a:extLst>
          </p:cNvPr>
          <p:cNvPicPr>
            <a:picLocks noChangeAspect="1"/>
          </p:cNvPicPr>
          <p:nvPr/>
        </p:nvPicPr>
        <p:blipFill>
          <a:blip r:embed="rId3"/>
          <a:stretch>
            <a:fillRect/>
          </a:stretch>
        </p:blipFill>
        <p:spPr>
          <a:xfrm>
            <a:off x="4119455" y="2322552"/>
            <a:ext cx="3477681" cy="3664328"/>
          </a:xfrm>
          <a:prstGeom prst="rect">
            <a:avLst/>
          </a:prstGeom>
        </p:spPr>
      </p:pic>
      <p:sp>
        <p:nvSpPr>
          <p:cNvPr id="2" name="Title 1">
            <a:extLst>
              <a:ext uri="{FF2B5EF4-FFF2-40B4-BE49-F238E27FC236}">
                <a16:creationId xmlns:a16="http://schemas.microsoft.com/office/drawing/2014/main" id="{45CC116E-29DA-EEB3-CCD2-B08E81E33A18}"/>
              </a:ext>
            </a:extLst>
          </p:cNvPr>
          <p:cNvSpPr>
            <a:spLocks noGrp="1"/>
          </p:cNvSpPr>
          <p:nvPr>
            <p:ph type="title"/>
          </p:nvPr>
        </p:nvSpPr>
        <p:spPr/>
        <p:txBody>
          <a:bodyPr/>
          <a:lstStyle/>
          <a:p>
            <a:r>
              <a:rPr lang="en-US" dirty="0"/>
              <a:t>Semantic relationship</a:t>
            </a:r>
          </a:p>
        </p:txBody>
      </p:sp>
      <p:sp>
        <p:nvSpPr>
          <p:cNvPr id="3" name="Content Placeholder 2">
            <a:extLst>
              <a:ext uri="{FF2B5EF4-FFF2-40B4-BE49-F238E27FC236}">
                <a16:creationId xmlns:a16="http://schemas.microsoft.com/office/drawing/2014/main" id="{C887FB7F-6F2C-8203-B272-5AAF3BBA7A17}"/>
              </a:ext>
            </a:extLst>
          </p:cNvPr>
          <p:cNvSpPr>
            <a:spLocks noGrp="1"/>
          </p:cNvSpPr>
          <p:nvPr>
            <p:ph idx="1"/>
          </p:nvPr>
        </p:nvSpPr>
        <p:spPr>
          <a:xfrm>
            <a:off x="608745" y="1005276"/>
            <a:ext cx="10911016" cy="1394501"/>
          </a:xfrm>
        </p:spPr>
        <p:txBody>
          <a:bodyPr>
            <a:normAutofit/>
          </a:bodyPr>
          <a:lstStyle/>
          <a:p>
            <a:r>
              <a:rPr lang="en-US" dirty="0"/>
              <a:t>Multiple diseases could be interrelated with each other during the progress of a specific disease</a:t>
            </a:r>
          </a:p>
        </p:txBody>
      </p:sp>
      <p:cxnSp>
        <p:nvCxnSpPr>
          <p:cNvPr id="4" name="Straight Connector 3">
            <a:extLst>
              <a:ext uri="{FF2B5EF4-FFF2-40B4-BE49-F238E27FC236}">
                <a16:creationId xmlns:a16="http://schemas.microsoft.com/office/drawing/2014/main" id="{59D2A381-7B52-6542-B86C-4CC8C6099946}"/>
              </a:ext>
            </a:extLst>
          </p:cNvPr>
          <p:cNvCxnSpPr/>
          <p:nvPr/>
        </p:nvCxnSpPr>
        <p:spPr>
          <a:xfrm>
            <a:off x="4715128" y="4015694"/>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EC7576D-4FB7-B458-46D5-799ACDDEB769}"/>
              </a:ext>
            </a:extLst>
          </p:cNvPr>
          <p:cNvCxnSpPr/>
          <p:nvPr/>
        </p:nvCxnSpPr>
        <p:spPr>
          <a:xfrm>
            <a:off x="4599767" y="391414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C4DB633-A110-02FD-29BE-8F1B0CF9840E}"/>
              </a:ext>
            </a:extLst>
          </p:cNvPr>
          <p:cNvCxnSpPr/>
          <p:nvPr/>
        </p:nvCxnSpPr>
        <p:spPr>
          <a:xfrm>
            <a:off x="4818207" y="4107187"/>
            <a:ext cx="455295" cy="23749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38B980B2-D1E3-3E3B-7E9D-CF7709C76E43}"/>
              </a:ext>
            </a:extLst>
          </p:cNvPr>
          <p:cNvCxnSpPr>
            <a:cxnSpLocks/>
          </p:cNvCxnSpPr>
          <p:nvPr/>
        </p:nvCxnSpPr>
        <p:spPr>
          <a:xfrm>
            <a:off x="4446895" y="4401710"/>
            <a:ext cx="209486" cy="75424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0155A69-36D5-B02D-C916-F76323AFB683}"/>
              </a:ext>
            </a:extLst>
          </p:cNvPr>
          <p:cNvCxnSpPr>
            <a:cxnSpLocks/>
          </p:cNvCxnSpPr>
          <p:nvPr/>
        </p:nvCxnSpPr>
        <p:spPr>
          <a:xfrm>
            <a:off x="4446895" y="4554110"/>
            <a:ext cx="158796" cy="6335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9B94DA9-2842-304B-EB08-48D96AF17FAD}"/>
              </a:ext>
            </a:extLst>
          </p:cNvPr>
          <p:cNvCxnSpPr>
            <a:cxnSpLocks/>
          </p:cNvCxnSpPr>
          <p:nvPr/>
        </p:nvCxnSpPr>
        <p:spPr>
          <a:xfrm>
            <a:off x="4340215" y="4401710"/>
            <a:ext cx="209040" cy="72190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3D3FF5B-A4B1-E695-2C8F-F83719638889}"/>
              </a:ext>
            </a:extLst>
          </p:cNvPr>
          <p:cNvCxnSpPr>
            <a:cxnSpLocks/>
          </p:cNvCxnSpPr>
          <p:nvPr/>
        </p:nvCxnSpPr>
        <p:spPr>
          <a:xfrm flipH="1">
            <a:off x="6289651" y="2845595"/>
            <a:ext cx="168817" cy="52485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95D33A0-602C-D160-88DC-5A06A748D851}"/>
              </a:ext>
            </a:extLst>
          </p:cNvPr>
          <p:cNvCxnSpPr>
            <a:cxnSpLocks/>
          </p:cNvCxnSpPr>
          <p:nvPr/>
        </p:nvCxnSpPr>
        <p:spPr>
          <a:xfrm flipH="1">
            <a:off x="6420695" y="2840431"/>
            <a:ext cx="379310" cy="49473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89BCB0B-7AE3-7264-4A27-1A25E3179345}"/>
              </a:ext>
            </a:extLst>
          </p:cNvPr>
          <p:cNvCxnSpPr>
            <a:cxnSpLocks/>
          </p:cNvCxnSpPr>
          <p:nvPr/>
        </p:nvCxnSpPr>
        <p:spPr>
          <a:xfrm>
            <a:off x="6595628" y="2779555"/>
            <a:ext cx="30480" cy="381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0992F10-C28C-0AAE-F2FA-74183A917E84}"/>
              </a:ext>
            </a:extLst>
          </p:cNvPr>
          <p:cNvCxnSpPr>
            <a:cxnSpLocks/>
          </p:cNvCxnSpPr>
          <p:nvPr/>
        </p:nvCxnSpPr>
        <p:spPr>
          <a:xfrm flipH="1">
            <a:off x="6527874" y="2757994"/>
            <a:ext cx="157480" cy="29972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5D9DB6E-9DBC-C4F3-B87E-19B5B107DB39}"/>
              </a:ext>
            </a:extLst>
          </p:cNvPr>
          <p:cNvCxnSpPr>
            <a:cxnSpLocks/>
          </p:cNvCxnSpPr>
          <p:nvPr/>
        </p:nvCxnSpPr>
        <p:spPr>
          <a:xfrm>
            <a:off x="6331468" y="2703355"/>
            <a:ext cx="20320" cy="46228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5A8B0F6-F83F-D1D7-4EE9-83783FC74E20}"/>
              </a:ext>
            </a:extLst>
          </p:cNvPr>
          <p:cNvCxnSpPr>
            <a:cxnSpLocks/>
          </p:cNvCxnSpPr>
          <p:nvPr/>
        </p:nvCxnSpPr>
        <p:spPr>
          <a:xfrm flipH="1">
            <a:off x="6326656" y="2953530"/>
            <a:ext cx="546766" cy="6518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7FC6BFA-766F-BDDE-B2A0-89B3AF5F1AD0}"/>
              </a:ext>
            </a:extLst>
          </p:cNvPr>
          <p:cNvCxnSpPr>
            <a:cxnSpLocks/>
          </p:cNvCxnSpPr>
          <p:nvPr/>
        </p:nvCxnSpPr>
        <p:spPr>
          <a:xfrm flipV="1">
            <a:off x="6378797" y="3208789"/>
            <a:ext cx="540731" cy="280723"/>
          </a:xfrm>
          <a:prstGeom prst="line">
            <a:avLst/>
          </a:prstGeom>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E3F7B464-7123-8A66-CE73-7B941FDF4A8A}"/>
              </a:ext>
            </a:extLst>
          </p:cNvPr>
          <p:cNvGrpSpPr/>
          <p:nvPr/>
        </p:nvGrpSpPr>
        <p:grpSpPr>
          <a:xfrm>
            <a:off x="6802320" y="4198382"/>
            <a:ext cx="618212" cy="309245"/>
            <a:chOff x="11550" y="5448"/>
            <a:chExt cx="1365" cy="696"/>
          </a:xfrm>
        </p:grpSpPr>
        <p:cxnSp>
          <p:nvCxnSpPr>
            <p:cNvPr id="25" name="Straight Connector 24">
              <a:extLst>
                <a:ext uri="{FF2B5EF4-FFF2-40B4-BE49-F238E27FC236}">
                  <a16:creationId xmlns:a16="http://schemas.microsoft.com/office/drawing/2014/main" id="{74E68D4A-8679-8C9D-88AA-A764E3A2A118}"/>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B06A326-254D-3ADB-0DF0-1BF47A5DF503}"/>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0198530-FD6B-107E-EC83-7509AF0FA054}"/>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A678EEA-7B44-B235-015F-EFD1F4111A6C}"/>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55DA6148-9021-C5E5-4E4D-05F9E46EC31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C6E4D27-FA70-BE93-F5A8-A37FE185ACA5}"/>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611B8B76-0C1D-F818-E4D6-5525493BFA5C}"/>
              </a:ext>
            </a:extLst>
          </p:cNvPr>
          <p:cNvGrpSpPr/>
          <p:nvPr/>
        </p:nvGrpSpPr>
        <p:grpSpPr>
          <a:xfrm rot="4500000">
            <a:off x="6774969" y="4113237"/>
            <a:ext cx="731530" cy="517262"/>
            <a:chOff x="11550" y="5448"/>
            <a:chExt cx="1365" cy="696"/>
          </a:xfrm>
        </p:grpSpPr>
        <p:cxnSp>
          <p:nvCxnSpPr>
            <p:cNvPr id="48" name="Straight Connector 47">
              <a:extLst>
                <a:ext uri="{FF2B5EF4-FFF2-40B4-BE49-F238E27FC236}">
                  <a16:creationId xmlns:a16="http://schemas.microsoft.com/office/drawing/2014/main" id="{BBC01583-4A4B-DC45-1451-6E0AC6AAE88C}"/>
                </a:ext>
              </a:extLst>
            </p:cNvPr>
            <p:cNvCxnSpPr/>
            <p:nvPr/>
          </p:nvCxnSpPr>
          <p:spPr>
            <a:xfrm flipV="1">
              <a:off x="11582" y="5448"/>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2A2BEF1-6339-D946-63E8-E01DFAE1BEDC}"/>
                </a:ext>
              </a:extLst>
            </p:cNvPr>
            <p:cNvCxnSpPr/>
            <p:nvPr/>
          </p:nvCxnSpPr>
          <p:spPr>
            <a:xfrm flipV="1">
              <a:off x="11630" y="5544"/>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0C8F5B2-A2F9-F79C-D4D8-D683F36B5CE7}"/>
                </a:ext>
              </a:extLst>
            </p:cNvPr>
            <p:cNvCxnSpPr/>
            <p:nvPr/>
          </p:nvCxnSpPr>
          <p:spPr>
            <a:xfrm flipV="1">
              <a:off x="11550" y="5657"/>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E27BA80-EBF1-9AB9-3C82-9A32B8354ED9}"/>
                </a:ext>
              </a:extLst>
            </p:cNvPr>
            <p:cNvCxnSpPr/>
            <p:nvPr/>
          </p:nvCxnSpPr>
          <p:spPr>
            <a:xfrm flipV="1">
              <a:off x="11598" y="5753"/>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39F3DCC-26C8-F9D3-76D0-6B28907E06FE}"/>
                </a:ext>
              </a:extLst>
            </p:cNvPr>
            <p:cNvCxnSpPr/>
            <p:nvPr/>
          </p:nvCxnSpPr>
          <p:spPr>
            <a:xfrm flipV="1">
              <a:off x="11683" y="5800"/>
              <a:ext cx="1184" cy="248"/>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1FF63B93-F432-C534-961A-6E2B9EE593DF}"/>
                </a:ext>
              </a:extLst>
            </p:cNvPr>
            <p:cNvCxnSpPr/>
            <p:nvPr/>
          </p:nvCxnSpPr>
          <p:spPr>
            <a:xfrm flipV="1">
              <a:off x="11731" y="5896"/>
              <a:ext cx="1184" cy="248"/>
            </a:xfrm>
            <a:prstGeom prst="line">
              <a:avLst/>
            </a:prstGeom>
          </p:spPr>
          <p:style>
            <a:lnRef idx="1">
              <a:schemeClr val="dk1"/>
            </a:lnRef>
            <a:fillRef idx="0">
              <a:schemeClr val="dk1"/>
            </a:fillRef>
            <a:effectRef idx="0">
              <a:schemeClr val="dk1"/>
            </a:effectRef>
            <a:fontRef idx="minor">
              <a:schemeClr val="tx1"/>
            </a:fontRef>
          </p:style>
        </p:cxnSp>
      </p:grpSp>
      <p:sp>
        <p:nvSpPr>
          <p:cNvPr id="81" name="Oval 80">
            <a:extLst>
              <a:ext uri="{FF2B5EF4-FFF2-40B4-BE49-F238E27FC236}">
                <a16:creationId xmlns:a16="http://schemas.microsoft.com/office/drawing/2014/main" id="{E5BAC6F4-45BA-A96E-A2B9-9C18754A9E94}"/>
              </a:ext>
            </a:extLst>
          </p:cNvPr>
          <p:cNvSpPr/>
          <p:nvPr/>
        </p:nvSpPr>
        <p:spPr>
          <a:xfrm>
            <a:off x="4588357" y="3281722"/>
            <a:ext cx="273315" cy="27331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0DD36810-E115-573F-693F-12AF9469B673}"/>
              </a:ext>
            </a:extLst>
          </p:cNvPr>
          <p:cNvSpPr/>
          <p:nvPr/>
        </p:nvSpPr>
        <p:spPr>
          <a:xfrm>
            <a:off x="4848233" y="2879854"/>
            <a:ext cx="796519" cy="7965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8E0A2C5-B697-1C2F-50B0-C0EEB378509D}"/>
              </a:ext>
            </a:extLst>
          </p:cNvPr>
          <p:cNvSpPr/>
          <p:nvPr/>
        </p:nvSpPr>
        <p:spPr>
          <a:xfrm>
            <a:off x="4503770" y="3570462"/>
            <a:ext cx="403628" cy="40362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1F22A51-EAC1-17EC-F56E-01058170DB24}"/>
              </a:ext>
            </a:extLst>
          </p:cNvPr>
          <p:cNvSpPr/>
          <p:nvPr/>
        </p:nvSpPr>
        <p:spPr>
          <a:xfrm>
            <a:off x="4280735" y="4019305"/>
            <a:ext cx="763819" cy="7638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4EA0704-9FE0-3F5E-1B36-60EFAFF7E129}"/>
              </a:ext>
            </a:extLst>
          </p:cNvPr>
          <p:cNvSpPr/>
          <p:nvPr/>
        </p:nvSpPr>
        <p:spPr>
          <a:xfrm>
            <a:off x="4872615" y="3702888"/>
            <a:ext cx="673039" cy="673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9EEFFC5-C70C-EE8F-3413-760811F3FE6C}"/>
              </a:ext>
            </a:extLst>
          </p:cNvPr>
          <p:cNvSpPr/>
          <p:nvPr/>
        </p:nvSpPr>
        <p:spPr>
          <a:xfrm>
            <a:off x="4993317" y="2551591"/>
            <a:ext cx="623257" cy="6232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EF7528F2-F593-C0E5-DEB6-0A06FB342F77}"/>
              </a:ext>
            </a:extLst>
          </p:cNvPr>
          <p:cNvSpPr/>
          <p:nvPr/>
        </p:nvSpPr>
        <p:spPr>
          <a:xfrm>
            <a:off x="4820379" y="4443226"/>
            <a:ext cx="568594" cy="56859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231EBC1-D995-9F48-F2E3-E7B9E94D2678}"/>
              </a:ext>
            </a:extLst>
          </p:cNvPr>
          <p:cNvSpPr/>
          <p:nvPr/>
        </p:nvSpPr>
        <p:spPr>
          <a:xfrm>
            <a:off x="6780717" y="4656715"/>
            <a:ext cx="568594" cy="56859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A8BFC78-C7A1-A402-C5CC-9F4BE396D60E}"/>
              </a:ext>
            </a:extLst>
          </p:cNvPr>
          <p:cNvSpPr/>
          <p:nvPr/>
        </p:nvSpPr>
        <p:spPr>
          <a:xfrm>
            <a:off x="6740382" y="3938121"/>
            <a:ext cx="763819" cy="7638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5F557B37-44B8-0260-8043-6AC233ED97E4}"/>
              </a:ext>
            </a:extLst>
          </p:cNvPr>
          <p:cNvSpPr/>
          <p:nvPr/>
        </p:nvSpPr>
        <p:spPr>
          <a:xfrm>
            <a:off x="6366395" y="3691992"/>
            <a:ext cx="673039" cy="67303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7E65FDE-5643-DE6C-5CFF-A157826BC0B5}"/>
              </a:ext>
            </a:extLst>
          </p:cNvPr>
          <p:cNvSpPr/>
          <p:nvPr/>
        </p:nvSpPr>
        <p:spPr>
          <a:xfrm>
            <a:off x="6466952" y="3043749"/>
            <a:ext cx="796519" cy="79651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0B77735-6126-D4CF-4F96-B6EDE14199EB}"/>
              </a:ext>
            </a:extLst>
          </p:cNvPr>
          <p:cNvSpPr/>
          <p:nvPr/>
        </p:nvSpPr>
        <p:spPr>
          <a:xfrm>
            <a:off x="6130260" y="2723488"/>
            <a:ext cx="623257" cy="62325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D87AE58D-C2B0-B844-36B7-AE97D4BDB2F8}"/>
              </a:ext>
            </a:extLst>
          </p:cNvPr>
          <p:cNvGrpSpPr/>
          <p:nvPr/>
        </p:nvGrpSpPr>
        <p:grpSpPr>
          <a:xfrm>
            <a:off x="4526293" y="2985376"/>
            <a:ext cx="2999148" cy="1961526"/>
            <a:chOff x="6658" y="3070"/>
            <a:chExt cx="6145" cy="4019"/>
          </a:xfrm>
        </p:grpSpPr>
        <p:sp>
          <p:nvSpPr>
            <p:cNvPr id="94" name="Curved Down Arrow 93">
              <a:extLst>
                <a:ext uri="{FF2B5EF4-FFF2-40B4-BE49-F238E27FC236}">
                  <a16:creationId xmlns:a16="http://schemas.microsoft.com/office/drawing/2014/main" id="{52433515-38BA-0990-4600-66D08AAD1841}"/>
                </a:ext>
              </a:extLst>
            </p:cNvPr>
            <p:cNvSpPr/>
            <p:nvPr/>
          </p:nvSpPr>
          <p:spPr>
            <a:xfrm rot="4440000" flipH="1" flipV="1">
              <a:off x="7342" y="3415"/>
              <a:ext cx="1418" cy="75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5" name="Curved Down Arrow 94">
              <a:extLst>
                <a:ext uri="{FF2B5EF4-FFF2-40B4-BE49-F238E27FC236}">
                  <a16:creationId xmlns:a16="http://schemas.microsoft.com/office/drawing/2014/main" id="{DEADB310-9D6A-820E-9B36-49582A7BAA7C}"/>
                </a:ext>
              </a:extLst>
            </p:cNvPr>
            <p:cNvSpPr/>
            <p:nvPr/>
          </p:nvSpPr>
          <p:spPr>
            <a:xfrm rot="420000" flipH="1">
              <a:off x="6765" y="4791"/>
              <a:ext cx="1418" cy="67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6" name="Curved Down Arrow 95">
              <a:extLst>
                <a:ext uri="{FF2B5EF4-FFF2-40B4-BE49-F238E27FC236}">
                  <a16:creationId xmlns:a16="http://schemas.microsoft.com/office/drawing/2014/main" id="{20941D4F-F526-5064-E6B0-66A70EDAA9D8}"/>
                </a:ext>
              </a:extLst>
            </p:cNvPr>
            <p:cNvSpPr/>
            <p:nvPr/>
          </p:nvSpPr>
          <p:spPr>
            <a:xfrm rot="19440000" flipH="1">
              <a:off x="6658" y="6253"/>
              <a:ext cx="1418" cy="67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7" name="Curved Down Arrow 96">
              <a:extLst>
                <a:ext uri="{FF2B5EF4-FFF2-40B4-BE49-F238E27FC236}">
                  <a16:creationId xmlns:a16="http://schemas.microsoft.com/office/drawing/2014/main" id="{1B35BCC1-41B0-2450-3E77-BBFE0433E843}"/>
                </a:ext>
              </a:extLst>
            </p:cNvPr>
            <p:cNvSpPr/>
            <p:nvPr/>
          </p:nvSpPr>
          <p:spPr>
            <a:xfrm rot="17160000" flipV="1">
              <a:off x="10736" y="3400"/>
              <a:ext cx="1418" cy="758"/>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8" name="Curved Down Arrow 97">
              <a:extLst>
                <a:ext uri="{FF2B5EF4-FFF2-40B4-BE49-F238E27FC236}">
                  <a16:creationId xmlns:a16="http://schemas.microsoft.com/office/drawing/2014/main" id="{DE429499-E993-2258-518F-43E3E719960E}"/>
                </a:ext>
              </a:extLst>
            </p:cNvPr>
            <p:cNvSpPr/>
            <p:nvPr/>
          </p:nvSpPr>
          <p:spPr>
            <a:xfrm rot="21180000">
              <a:off x="10921" y="4824"/>
              <a:ext cx="1418" cy="67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99" name="Curved Down Arrow 98">
              <a:extLst>
                <a:ext uri="{FF2B5EF4-FFF2-40B4-BE49-F238E27FC236}">
                  <a16:creationId xmlns:a16="http://schemas.microsoft.com/office/drawing/2014/main" id="{FCDAAB12-10C5-AC0C-7B0C-6FADA6B51CF9}"/>
                </a:ext>
              </a:extLst>
            </p:cNvPr>
            <p:cNvSpPr/>
            <p:nvPr/>
          </p:nvSpPr>
          <p:spPr>
            <a:xfrm rot="2160000">
              <a:off x="11385" y="6411"/>
              <a:ext cx="1418" cy="67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grpSp>
      <p:sp>
        <p:nvSpPr>
          <p:cNvPr id="113" name="Text Box 74">
            <a:extLst>
              <a:ext uri="{FF2B5EF4-FFF2-40B4-BE49-F238E27FC236}">
                <a16:creationId xmlns:a16="http://schemas.microsoft.com/office/drawing/2014/main" id="{6F947238-5F62-20A8-0BA1-850F007D2934}"/>
              </a:ext>
            </a:extLst>
          </p:cNvPr>
          <p:cNvSpPr txBox="1"/>
          <p:nvPr/>
        </p:nvSpPr>
        <p:spPr>
          <a:xfrm>
            <a:off x="7077742" y="3154722"/>
            <a:ext cx="2604770" cy="368300"/>
          </a:xfrm>
          <a:prstGeom prst="rect">
            <a:avLst/>
          </a:prstGeom>
          <a:solidFill>
            <a:schemeClr val="bg1"/>
          </a:solidFill>
          <a:ln w="19050">
            <a:solidFill>
              <a:schemeClr val="tx1"/>
            </a:solidFill>
          </a:ln>
        </p:spPr>
        <p:txBody>
          <a:bodyPr wrap="none" rtlCol="0">
            <a:spAutoFit/>
          </a:bodyPr>
          <a:lstStyle/>
          <a:p>
            <a:r>
              <a:rPr lang="en-US" b="1" i="1" dirty="0"/>
              <a:t>Widespread opacification</a:t>
            </a:r>
          </a:p>
        </p:txBody>
      </p:sp>
      <p:sp>
        <p:nvSpPr>
          <p:cNvPr id="119" name="Right Brace 118">
            <a:extLst>
              <a:ext uri="{FF2B5EF4-FFF2-40B4-BE49-F238E27FC236}">
                <a16:creationId xmlns:a16="http://schemas.microsoft.com/office/drawing/2014/main" id="{704E31A9-37B7-4D6C-4755-4507E8400CC8}"/>
              </a:ext>
            </a:extLst>
          </p:cNvPr>
          <p:cNvSpPr/>
          <p:nvPr/>
        </p:nvSpPr>
        <p:spPr>
          <a:xfrm>
            <a:off x="2908320" y="4028511"/>
            <a:ext cx="117939" cy="1928159"/>
          </a:xfrm>
          <a:prstGeom prst="rightBrace">
            <a:avLst/>
          </a:prstGeom>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400">
              <a:solidFill>
                <a:schemeClr val="bg1"/>
              </a:solidFill>
            </a:endParaRPr>
          </a:p>
        </p:txBody>
      </p:sp>
      <p:sp>
        <p:nvSpPr>
          <p:cNvPr id="120" name="Text Box 63">
            <a:extLst>
              <a:ext uri="{FF2B5EF4-FFF2-40B4-BE49-F238E27FC236}">
                <a16:creationId xmlns:a16="http://schemas.microsoft.com/office/drawing/2014/main" id="{64886708-0DA2-98E0-1D3D-A317E6C01959}"/>
              </a:ext>
            </a:extLst>
          </p:cNvPr>
          <p:cNvSpPr txBox="1"/>
          <p:nvPr/>
        </p:nvSpPr>
        <p:spPr>
          <a:xfrm>
            <a:off x="2909854" y="4498425"/>
            <a:ext cx="1289135" cy="738664"/>
          </a:xfrm>
          <a:prstGeom prst="rect">
            <a:avLst/>
          </a:prstGeom>
          <a:noFill/>
          <a:ln w="19050">
            <a:noFill/>
          </a:ln>
        </p:spPr>
        <p:txBody>
          <a:bodyPr wrap="none" rtlCol="0">
            <a:spAutoFit/>
          </a:bodyPr>
          <a:lstStyle/>
          <a:p>
            <a:pPr algn="ctr"/>
            <a:r>
              <a:rPr lang="en-US" sz="1400" b="1" i="1" dirty="0">
                <a:solidFill>
                  <a:schemeClr val="bg1"/>
                </a:solidFill>
              </a:rPr>
              <a:t>Progression of </a:t>
            </a:r>
          </a:p>
          <a:p>
            <a:pPr algn="ctr"/>
            <a:r>
              <a:rPr lang="en-US" sz="1400" b="1" i="1" dirty="0">
                <a:solidFill>
                  <a:schemeClr val="bg1"/>
                </a:solidFill>
              </a:rPr>
              <a:t>pulmonary</a:t>
            </a:r>
          </a:p>
          <a:p>
            <a:pPr algn="ctr"/>
            <a:r>
              <a:rPr lang="en-US" sz="1400" b="1" i="1" dirty="0">
                <a:solidFill>
                  <a:schemeClr val="bg1"/>
                </a:solidFill>
              </a:rPr>
              <a:t>edema</a:t>
            </a:r>
          </a:p>
        </p:txBody>
      </p:sp>
      <p:sp>
        <p:nvSpPr>
          <p:cNvPr id="121" name="Text Box 23">
            <a:extLst>
              <a:ext uri="{FF2B5EF4-FFF2-40B4-BE49-F238E27FC236}">
                <a16:creationId xmlns:a16="http://schemas.microsoft.com/office/drawing/2014/main" id="{F1D9BBB8-7576-495A-8C93-05D79AB27243}"/>
              </a:ext>
            </a:extLst>
          </p:cNvPr>
          <p:cNvSpPr txBox="1"/>
          <p:nvPr/>
        </p:nvSpPr>
        <p:spPr>
          <a:xfrm>
            <a:off x="641635" y="3880247"/>
            <a:ext cx="1938223" cy="646331"/>
          </a:xfrm>
          <a:prstGeom prst="rect">
            <a:avLst/>
          </a:prstGeom>
          <a:noFill/>
          <a:ln w="19050">
            <a:solidFill>
              <a:schemeClr val="tx1"/>
            </a:solidFill>
          </a:ln>
        </p:spPr>
        <p:txBody>
          <a:bodyPr wrap="none" rtlCol="0">
            <a:spAutoFit/>
          </a:bodyPr>
          <a:lstStyle/>
          <a:p>
            <a:pPr algn="ctr"/>
            <a:r>
              <a:rPr lang="en-US" b="1" i="1" dirty="0">
                <a:solidFill>
                  <a:schemeClr val="bg1"/>
                </a:solidFill>
              </a:rPr>
              <a:t>Initial signs of </a:t>
            </a:r>
          </a:p>
          <a:p>
            <a:pPr algn="ctr"/>
            <a:r>
              <a:rPr lang="en-US" b="1" i="1" dirty="0">
                <a:solidFill>
                  <a:schemeClr val="bg1"/>
                </a:solidFill>
              </a:rPr>
              <a:t>pulmonary edema</a:t>
            </a:r>
          </a:p>
        </p:txBody>
      </p:sp>
      <p:cxnSp>
        <p:nvCxnSpPr>
          <p:cNvPr id="122" name="Straight Arrow Connector 121">
            <a:extLst>
              <a:ext uri="{FF2B5EF4-FFF2-40B4-BE49-F238E27FC236}">
                <a16:creationId xmlns:a16="http://schemas.microsoft.com/office/drawing/2014/main" id="{BAAA39BF-A582-9786-5D06-8040E779423C}"/>
              </a:ext>
            </a:extLst>
          </p:cNvPr>
          <p:cNvCxnSpPr>
            <a:cxnSpLocks/>
          </p:cNvCxnSpPr>
          <p:nvPr/>
        </p:nvCxnSpPr>
        <p:spPr>
          <a:xfrm>
            <a:off x="1610746" y="3556108"/>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sp>
        <p:nvSpPr>
          <p:cNvPr id="123" name="Text Box 24">
            <a:extLst>
              <a:ext uri="{FF2B5EF4-FFF2-40B4-BE49-F238E27FC236}">
                <a16:creationId xmlns:a16="http://schemas.microsoft.com/office/drawing/2014/main" id="{51446AD8-696A-C67F-A6D4-3A6A208FD0F2}"/>
              </a:ext>
            </a:extLst>
          </p:cNvPr>
          <p:cNvSpPr txBox="1"/>
          <p:nvPr/>
        </p:nvSpPr>
        <p:spPr>
          <a:xfrm>
            <a:off x="880289" y="3182651"/>
            <a:ext cx="1516762" cy="369332"/>
          </a:xfrm>
          <a:prstGeom prst="rect">
            <a:avLst/>
          </a:prstGeom>
          <a:noFill/>
          <a:ln w="19050">
            <a:solidFill>
              <a:schemeClr val="tx1"/>
            </a:solidFill>
          </a:ln>
        </p:spPr>
        <p:txBody>
          <a:bodyPr wrap="none" rtlCol="0">
            <a:spAutoFit/>
          </a:bodyPr>
          <a:lstStyle/>
          <a:p>
            <a:r>
              <a:rPr lang="en-US" b="1" i="1" dirty="0">
                <a:solidFill>
                  <a:schemeClr val="bg1"/>
                </a:solidFill>
              </a:rPr>
              <a:t>Cardiomegaly</a:t>
            </a:r>
          </a:p>
        </p:txBody>
      </p:sp>
      <p:sp>
        <p:nvSpPr>
          <p:cNvPr id="124" name="Text Box 26">
            <a:extLst>
              <a:ext uri="{FF2B5EF4-FFF2-40B4-BE49-F238E27FC236}">
                <a16:creationId xmlns:a16="http://schemas.microsoft.com/office/drawing/2014/main" id="{1412A86F-8C93-AB88-0FE5-BD0DAE030AF6}"/>
              </a:ext>
            </a:extLst>
          </p:cNvPr>
          <p:cNvSpPr txBox="1"/>
          <p:nvPr/>
        </p:nvSpPr>
        <p:spPr>
          <a:xfrm>
            <a:off x="680898" y="2487893"/>
            <a:ext cx="2124299" cy="369332"/>
          </a:xfrm>
          <a:prstGeom prst="rect">
            <a:avLst/>
          </a:prstGeom>
          <a:noFill/>
          <a:ln w="19050">
            <a:noFill/>
          </a:ln>
        </p:spPr>
        <p:txBody>
          <a:bodyPr wrap="none" rtlCol="0">
            <a:spAutoFit/>
          </a:bodyPr>
          <a:lstStyle/>
          <a:p>
            <a:r>
              <a:rPr lang="en-US" altLang="ja-JP" b="1" i="1" dirty="0">
                <a:solidFill>
                  <a:schemeClr val="bg1"/>
                </a:solidFill>
              </a:rPr>
              <a:t>Onset of the disease</a:t>
            </a:r>
          </a:p>
        </p:txBody>
      </p:sp>
      <p:cxnSp>
        <p:nvCxnSpPr>
          <p:cNvPr id="125" name="Straight Arrow Connector 124">
            <a:extLst>
              <a:ext uri="{FF2B5EF4-FFF2-40B4-BE49-F238E27FC236}">
                <a16:creationId xmlns:a16="http://schemas.microsoft.com/office/drawing/2014/main" id="{7AE94B80-D247-3503-4C87-6E1332C43D7C}"/>
              </a:ext>
            </a:extLst>
          </p:cNvPr>
          <p:cNvCxnSpPr/>
          <p:nvPr/>
        </p:nvCxnSpPr>
        <p:spPr>
          <a:xfrm>
            <a:off x="1617721" y="2838630"/>
            <a:ext cx="0" cy="36195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sp>
        <p:nvSpPr>
          <p:cNvPr id="126" name="Text Box 23">
            <a:extLst>
              <a:ext uri="{FF2B5EF4-FFF2-40B4-BE49-F238E27FC236}">
                <a16:creationId xmlns:a16="http://schemas.microsoft.com/office/drawing/2014/main" id="{9C44F9E9-DCFB-88FA-2397-0DCE1D64D5F5}"/>
              </a:ext>
            </a:extLst>
          </p:cNvPr>
          <p:cNvSpPr txBox="1"/>
          <p:nvPr/>
        </p:nvSpPr>
        <p:spPr>
          <a:xfrm>
            <a:off x="784793" y="4830505"/>
            <a:ext cx="1687771" cy="369332"/>
          </a:xfrm>
          <a:prstGeom prst="rect">
            <a:avLst/>
          </a:prstGeom>
          <a:noFill/>
          <a:ln w="19050">
            <a:solidFill>
              <a:schemeClr val="tx1"/>
            </a:solidFill>
          </a:ln>
        </p:spPr>
        <p:txBody>
          <a:bodyPr wrap="none" rtlCol="0">
            <a:spAutoFit/>
          </a:bodyPr>
          <a:lstStyle/>
          <a:p>
            <a:pPr algn="ctr"/>
            <a:r>
              <a:rPr lang="en-US" b="1" i="1" dirty="0">
                <a:solidFill>
                  <a:schemeClr val="bg1"/>
                </a:solidFill>
              </a:rPr>
              <a:t>Pleural effusion</a:t>
            </a:r>
          </a:p>
        </p:txBody>
      </p:sp>
      <p:cxnSp>
        <p:nvCxnSpPr>
          <p:cNvPr id="127" name="Straight Arrow Connector 126">
            <a:extLst>
              <a:ext uri="{FF2B5EF4-FFF2-40B4-BE49-F238E27FC236}">
                <a16:creationId xmlns:a16="http://schemas.microsoft.com/office/drawing/2014/main" id="{9432A566-4938-CAB4-1C31-2F5AA4788696}"/>
              </a:ext>
            </a:extLst>
          </p:cNvPr>
          <p:cNvCxnSpPr>
            <a:cxnSpLocks/>
          </p:cNvCxnSpPr>
          <p:nvPr/>
        </p:nvCxnSpPr>
        <p:spPr>
          <a:xfrm>
            <a:off x="1628675" y="4506366"/>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sp>
        <p:nvSpPr>
          <p:cNvPr id="128" name="Text Box 23">
            <a:extLst>
              <a:ext uri="{FF2B5EF4-FFF2-40B4-BE49-F238E27FC236}">
                <a16:creationId xmlns:a16="http://schemas.microsoft.com/office/drawing/2014/main" id="{EB3EDDC6-008E-62FD-89F8-B29DD798660D}"/>
              </a:ext>
            </a:extLst>
          </p:cNvPr>
          <p:cNvSpPr txBox="1"/>
          <p:nvPr/>
        </p:nvSpPr>
        <p:spPr>
          <a:xfrm>
            <a:off x="321782" y="5509780"/>
            <a:ext cx="2632260" cy="369332"/>
          </a:xfrm>
          <a:prstGeom prst="rect">
            <a:avLst/>
          </a:prstGeom>
          <a:noFill/>
          <a:ln w="19050">
            <a:noFill/>
          </a:ln>
        </p:spPr>
        <p:txBody>
          <a:bodyPr wrap="none" rtlCol="0">
            <a:spAutoFit/>
          </a:bodyPr>
          <a:lstStyle/>
          <a:p>
            <a:pPr algn="ctr"/>
            <a:r>
              <a:rPr lang="en-US" b="1" i="1" dirty="0">
                <a:solidFill>
                  <a:srgbClr val="FFC000"/>
                </a:solidFill>
              </a:rPr>
              <a:t>Widespread opacification</a:t>
            </a:r>
          </a:p>
        </p:txBody>
      </p:sp>
      <p:cxnSp>
        <p:nvCxnSpPr>
          <p:cNvPr id="129" name="Straight Arrow Connector 128">
            <a:extLst>
              <a:ext uri="{FF2B5EF4-FFF2-40B4-BE49-F238E27FC236}">
                <a16:creationId xmlns:a16="http://schemas.microsoft.com/office/drawing/2014/main" id="{258D332D-32C0-53A8-BAA2-D700627B45A5}"/>
              </a:ext>
            </a:extLst>
          </p:cNvPr>
          <p:cNvCxnSpPr>
            <a:cxnSpLocks/>
          </p:cNvCxnSpPr>
          <p:nvPr/>
        </p:nvCxnSpPr>
        <p:spPr>
          <a:xfrm>
            <a:off x="1637912" y="5232781"/>
            <a:ext cx="0" cy="334840"/>
          </a:xfrm>
          <a:prstGeom prst="straightConnector1">
            <a:avLst/>
          </a:prstGeom>
          <a:ln w="19050">
            <a:solidFill>
              <a:schemeClr val="bg1"/>
            </a:solidFill>
            <a:tailEnd type="arrow" w="med" len="med"/>
          </a:ln>
        </p:spPr>
        <p:style>
          <a:lnRef idx="1">
            <a:schemeClr val="dk1"/>
          </a:lnRef>
          <a:fillRef idx="0">
            <a:schemeClr val="dk1"/>
          </a:fillRef>
          <a:effectRef idx="0">
            <a:schemeClr val="dk1"/>
          </a:effectRef>
          <a:fontRef idx="minor">
            <a:schemeClr val="tx1"/>
          </a:fontRef>
        </p:style>
      </p:cxnSp>
      <p:grpSp>
        <p:nvGrpSpPr>
          <p:cNvPr id="130" name="Group 129">
            <a:extLst>
              <a:ext uri="{FF2B5EF4-FFF2-40B4-BE49-F238E27FC236}">
                <a16:creationId xmlns:a16="http://schemas.microsoft.com/office/drawing/2014/main" id="{25121D31-5C3B-5CA3-B961-EF22A0203AC0}"/>
              </a:ext>
            </a:extLst>
          </p:cNvPr>
          <p:cNvGrpSpPr/>
          <p:nvPr/>
        </p:nvGrpSpPr>
        <p:grpSpPr>
          <a:xfrm>
            <a:off x="4286856" y="6280443"/>
            <a:ext cx="7905144" cy="436112"/>
            <a:chOff x="4286856" y="6317613"/>
            <a:chExt cx="7905144" cy="436112"/>
          </a:xfrm>
        </p:grpSpPr>
        <p:pic>
          <p:nvPicPr>
            <p:cNvPr id="131" name="Picture 130">
              <a:extLst>
                <a:ext uri="{FF2B5EF4-FFF2-40B4-BE49-F238E27FC236}">
                  <a16:creationId xmlns:a16="http://schemas.microsoft.com/office/drawing/2014/main" id="{0F97A029-E24A-D80C-A519-590819900B07}"/>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132" name="Picture 131" descr="Blue letters on a black background&#10;&#10;Description automatically generated with medium confidence">
              <a:extLst>
                <a:ext uri="{FF2B5EF4-FFF2-40B4-BE49-F238E27FC236}">
                  <a16:creationId xmlns:a16="http://schemas.microsoft.com/office/drawing/2014/main" id="{EB7173F4-BC78-3A65-DCCF-40F0BF170431}"/>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133" name="Picture 132" descr="A blue text on a black background&#10;&#10;Description automatically generated with medium confidence">
              <a:extLst>
                <a:ext uri="{FF2B5EF4-FFF2-40B4-BE49-F238E27FC236}">
                  <a16:creationId xmlns:a16="http://schemas.microsoft.com/office/drawing/2014/main" id="{07DEC6CD-CD45-9BE7-5EBC-22D54C78C563}"/>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134" name="Picture 133" descr="A black and white sign with white text&#10;&#10;Description automatically generated with low confidence">
              <a:extLst>
                <a:ext uri="{FF2B5EF4-FFF2-40B4-BE49-F238E27FC236}">
                  <a16:creationId xmlns:a16="http://schemas.microsoft.com/office/drawing/2014/main" id="{A866ECF0-B528-E2F4-9390-3B09C4BCC407}"/>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135" name="Picture 134">
              <a:extLst>
                <a:ext uri="{FF2B5EF4-FFF2-40B4-BE49-F238E27FC236}">
                  <a16:creationId xmlns:a16="http://schemas.microsoft.com/office/drawing/2014/main" id="{2F7B90FE-F274-D0BE-9C1B-A4A27E38F918}"/>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838303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8DC-B159-6400-FCA8-A434F1935826}"/>
              </a:ext>
            </a:extLst>
          </p:cNvPr>
          <p:cNvSpPr>
            <a:spLocks noGrp="1"/>
          </p:cNvSpPr>
          <p:nvPr>
            <p:ph type="title"/>
          </p:nvPr>
        </p:nvSpPr>
        <p:spPr/>
        <p:txBody>
          <a:bodyPr/>
          <a:lstStyle/>
          <a:p>
            <a:r>
              <a:rPr lang="en-US" dirty="0"/>
              <a:t>Semantic graph</a:t>
            </a:r>
          </a:p>
        </p:txBody>
      </p:sp>
      <p:sp>
        <p:nvSpPr>
          <p:cNvPr id="3" name="Content Placeholder 2">
            <a:extLst>
              <a:ext uri="{FF2B5EF4-FFF2-40B4-BE49-F238E27FC236}">
                <a16:creationId xmlns:a16="http://schemas.microsoft.com/office/drawing/2014/main" id="{14462C1F-B46C-B7FA-88DC-8DD32B73BE1B}"/>
              </a:ext>
            </a:extLst>
          </p:cNvPr>
          <p:cNvSpPr>
            <a:spLocks noGrp="1"/>
          </p:cNvSpPr>
          <p:nvPr>
            <p:ph idx="1"/>
          </p:nvPr>
        </p:nvSpPr>
        <p:spPr>
          <a:xfrm>
            <a:off x="577853" y="1166018"/>
            <a:ext cx="10972800" cy="4525963"/>
          </a:xfrm>
        </p:spPr>
        <p:txBody>
          <a:bodyPr/>
          <a:lstStyle/>
          <a:p>
            <a:r>
              <a:rPr lang="en-US" dirty="0"/>
              <a:t>Two knowledge graphs</a:t>
            </a:r>
          </a:p>
          <a:p>
            <a:pPr marL="971550" lvl="1" indent="-514350">
              <a:buFont typeface="+mj-lt"/>
              <a:buAutoNum type="arabicPeriod"/>
            </a:pPr>
            <a:r>
              <a:rPr lang="en-US" dirty="0"/>
              <a:t>Anatomical knowledge graph</a:t>
            </a:r>
          </a:p>
          <a:p>
            <a:endParaRPr lang="en-US" dirty="0"/>
          </a:p>
          <a:p>
            <a:endParaRPr lang="en-US" dirty="0"/>
          </a:p>
        </p:txBody>
      </p:sp>
      <p:pic>
        <p:nvPicPr>
          <p:cNvPr id="16" name="Picture 15">
            <a:extLst>
              <a:ext uri="{FF2B5EF4-FFF2-40B4-BE49-F238E27FC236}">
                <a16:creationId xmlns:a16="http://schemas.microsoft.com/office/drawing/2014/main" id="{CA416B54-30DC-49A6-2A29-6AAED7CC13DC}"/>
              </a:ext>
            </a:extLst>
          </p:cNvPr>
          <p:cNvPicPr>
            <a:picLocks noChangeAspect="1"/>
          </p:cNvPicPr>
          <p:nvPr/>
        </p:nvPicPr>
        <p:blipFill rotWithShape="1">
          <a:blip r:embed="rId3"/>
          <a:srcRect b="56538"/>
          <a:stretch/>
        </p:blipFill>
        <p:spPr>
          <a:xfrm>
            <a:off x="1276185" y="2271457"/>
            <a:ext cx="9696615" cy="3881923"/>
          </a:xfrm>
          <a:prstGeom prst="rect">
            <a:avLst/>
          </a:prstGeom>
        </p:spPr>
      </p:pic>
      <p:grpSp>
        <p:nvGrpSpPr>
          <p:cNvPr id="11" name="Group 10">
            <a:extLst>
              <a:ext uri="{FF2B5EF4-FFF2-40B4-BE49-F238E27FC236}">
                <a16:creationId xmlns:a16="http://schemas.microsoft.com/office/drawing/2014/main" id="{657B275F-A2AD-B3C8-605B-E8E4354CE16A}"/>
              </a:ext>
            </a:extLst>
          </p:cNvPr>
          <p:cNvGrpSpPr/>
          <p:nvPr/>
        </p:nvGrpSpPr>
        <p:grpSpPr>
          <a:xfrm>
            <a:off x="4286856" y="6280443"/>
            <a:ext cx="7905144" cy="436112"/>
            <a:chOff x="4286856" y="6317613"/>
            <a:chExt cx="7905144" cy="436112"/>
          </a:xfrm>
        </p:grpSpPr>
        <p:pic>
          <p:nvPicPr>
            <p:cNvPr id="12" name="Picture 11">
              <a:extLst>
                <a:ext uri="{FF2B5EF4-FFF2-40B4-BE49-F238E27FC236}">
                  <a16:creationId xmlns:a16="http://schemas.microsoft.com/office/drawing/2014/main" id="{8A023E06-92D9-AF2A-4714-1C1CDFA5242F}"/>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13" name="Picture 12" descr="Blue letters on a black background&#10;&#10;Description automatically generated with medium confidence">
              <a:extLst>
                <a:ext uri="{FF2B5EF4-FFF2-40B4-BE49-F238E27FC236}">
                  <a16:creationId xmlns:a16="http://schemas.microsoft.com/office/drawing/2014/main" id="{AE0F3A0E-AD85-A6C7-284C-4108AA207397}"/>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14" name="Picture 13" descr="A blue text on a black background&#10;&#10;Description automatically generated with medium confidence">
              <a:extLst>
                <a:ext uri="{FF2B5EF4-FFF2-40B4-BE49-F238E27FC236}">
                  <a16:creationId xmlns:a16="http://schemas.microsoft.com/office/drawing/2014/main" id="{8A349C28-F827-025A-C9B3-3D526677462A}"/>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15" name="Picture 14" descr="A black and white sign with white text&#10;&#10;Description automatically generated with low confidence">
              <a:extLst>
                <a:ext uri="{FF2B5EF4-FFF2-40B4-BE49-F238E27FC236}">
                  <a16:creationId xmlns:a16="http://schemas.microsoft.com/office/drawing/2014/main" id="{25DD9DCF-240B-2472-2C31-9A14F11CF94B}"/>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17" name="Picture 16">
              <a:extLst>
                <a:ext uri="{FF2B5EF4-FFF2-40B4-BE49-F238E27FC236}">
                  <a16:creationId xmlns:a16="http://schemas.microsoft.com/office/drawing/2014/main" id="{560EDF9A-2364-1CE4-E56A-3033E2812DEA}"/>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71483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46DE-C2BB-AA9E-9649-B436DF4D1261}"/>
              </a:ext>
            </a:extLst>
          </p:cNvPr>
          <p:cNvSpPr>
            <a:spLocks noGrp="1"/>
          </p:cNvSpPr>
          <p:nvPr>
            <p:ph type="title"/>
          </p:nvPr>
        </p:nvSpPr>
        <p:spPr/>
        <p:txBody>
          <a:bodyPr/>
          <a:lstStyle/>
          <a:p>
            <a:r>
              <a:rPr lang="en-US" dirty="0"/>
              <a:t>1. Text mined label limitations</a:t>
            </a:r>
          </a:p>
        </p:txBody>
      </p:sp>
      <p:sp>
        <p:nvSpPr>
          <p:cNvPr id="3" name="Content Placeholder 2">
            <a:extLst>
              <a:ext uri="{FF2B5EF4-FFF2-40B4-BE49-F238E27FC236}">
                <a16:creationId xmlns:a16="http://schemas.microsoft.com/office/drawing/2014/main" id="{1F5F0A3F-73C4-03E3-30B0-59BCFA262F23}"/>
              </a:ext>
            </a:extLst>
          </p:cNvPr>
          <p:cNvSpPr>
            <a:spLocks noGrp="1"/>
          </p:cNvSpPr>
          <p:nvPr>
            <p:ph idx="1"/>
          </p:nvPr>
        </p:nvSpPr>
        <p:spPr>
          <a:xfrm>
            <a:off x="609600" y="999846"/>
            <a:ext cx="10972800" cy="4525963"/>
          </a:xfrm>
        </p:spPr>
        <p:txBody>
          <a:bodyPr/>
          <a:lstStyle/>
          <a:p>
            <a:r>
              <a:rPr lang="en-US" dirty="0"/>
              <a:t>Poorly designed rules</a:t>
            </a:r>
          </a:p>
        </p:txBody>
      </p:sp>
      <p:grpSp>
        <p:nvGrpSpPr>
          <p:cNvPr id="17" name="Group 16">
            <a:extLst>
              <a:ext uri="{FF2B5EF4-FFF2-40B4-BE49-F238E27FC236}">
                <a16:creationId xmlns:a16="http://schemas.microsoft.com/office/drawing/2014/main" id="{A0530AFA-E3F9-29CD-1B6F-8DE807F01DDF}"/>
              </a:ext>
            </a:extLst>
          </p:cNvPr>
          <p:cNvGrpSpPr/>
          <p:nvPr/>
        </p:nvGrpSpPr>
        <p:grpSpPr>
          <a:xfrm>
            <a:off x="4286856" y="6280443"/>
            <a:ext cx="7905144" cy="436112"/>
            <a:chOff x="4286856" y="6317613"/>
            <a:chExt cx="7905144" cy="436112"/>
          </a:xfrm>
        </p:grpSpPr>
        <p:pic>
          <p:nvPicPr>
            <p:cNvPr id="18" name="Picture 17">
              <a:extLst>
                <a:ext uri="{FF2B5EF4-FFF2-40B4-BE49-F238E27FC236}">
                  <a16:creationId xmlns:a16="http://schemas.microsoft.com/office/drawing/2014/main" id="{D5DCAF34-6D01-132E-B970-772E6534620D}"/>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 name="Picture 18" descr="Blue letters on a black background&#10;&#10;Description automatically generated with medium confidence">
              <a:extLst>
                <a:ext uri="{FF2B5EF4-FFF2-40B4-BE49-F238E27FC236}">
                  <a16:creationId xmlns:a16="http://schemas.microsoft.com/office/drawing/2014/main" id="{49B33268-043F-1413-1395-C82611481345}"/>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0" name="Picture 19" descr="A blue text on a black background&#10;&#10;Description automatically generated with medium confidence">
              <a:extLst>
                <a:ext uri="{FF2B5EF4-FFF2-40B4-BE49-F238E27FC236}">
                  <a16:creationId xmlns:a16="http://schemas.microsoft.com/office/drawing/2014/main" id="{9FC67EC6-6830-3035-EFA9-248BD3ECB895}"/>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1" name="Picture 20" descr="A black and white sign with white text&#10;&#10;Description automatically generated with low confidence">
              <a:extLst>
                <a:ext uri="{FF2B5EF4-FFF2-40B4-BE49-F238E27FC236}">
                  <a16:creationId xmlns:a16="http://schemas.microsoft.com/office/drawing/2014/main" id="{0847EA6B-2501-1EB3-752E-FA02AB887780}"/>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2" name="Picture 21">
              <a:extLst>
                <a:ext uri="{FF2B5EF4-FFF2-40B4-BE49-F238E27FC236}">
                  <a16:creationId xmlns:a16="http://schemas.microsoft.com/office/drawing/2014/main" id="{4C6A4D32-01E8-5241-044E-89A6FE7019DE}"/>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30" name="Group 29">
            <a:extLst>
              <a:ext uri="{FF2B5EF4-FFF2-40B4-BE49-F238E27FC236}">
                <a16:creationId xmlns:a16="http://schemas.microsoft.com/office/drawing/2014/main" id="{EC49CFB1-4757-D01D-6F4B-AD185BA66FF6}"/>
              </a:ext>
            </a:extLst>
          </p:cNvPr>
          <p:cNvGrpSpPr/>
          <p:nvPr/>
        </p:nvGrpSpPr>
        <p:grpSpPr>
          <a:xfrm>
            <a:off x="577853" y="1918171"/>
            <a:ext cx="5486400" cy="4015042"/>
            <a:chOff x="577853" y="1918171"/>
            <a:chExt cx="5486400" cy="4015042"/>
          </a:xfrm>
        </p:grpSpPr>
        <p:sp>
          <p:nvSpPr>
            <p:cNvPr id="6" name="Rounded Rectangle 5">
              <a:extLst>
                <a:ext uri="{FF2B5EF4-FFF2-40B4-BE49-F238E27FC236}">
                  <a16:creationId xmlns:a16="http://schemas.microsoft.com/office/drawing/2014/main" id="{C97F9957-28F8-3AF0-268D-07A74D33D835}"/>
                </a:ext>
              </a:extLst>
            </p:cNvPr>
            <p:cNvSpPr/>
            <p:nvPr/>
          </p:nvSpPr>
          <p:spPr>
            <a:xfrm>
              <a:off x="577853" y="2351317"/>
              <a:ext cx="5486400" cy="3581896"/>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sz="2400" dirty="0">
                  <a:solidFill>
                    <a:schemeClr val="bg1"/>
                  </a:solidFill>
                  <a:latin typeface="Avenir Book" panose="02000503020000020003" pitchFamily="2" charset="0"/>
                </a:rPr>
                <a:t>Residual left lung atelectasis is present. The right Lung is clear. Heart size is normal. No focal consolidation. </a:t>
              </a:r>
              <a:r>
                <a:rPr lang="en-US" sz="2400" i="1" dirty="0">
                  <a:solidFill>
                    <a:srgbClr val="FFC000"/>
                  </a:solidFill>
                  <a:latin typeface="Avenir Book" panose="02000503020000020003" pitchFamily="2" charset="0"/>
                </a:rPr>
                <a:t>No pleural line is detected to indicate residual left pneumothorax</a:t>
              </a:r>
              <a:r>
                <a:rPr lang="en-US" sz="2400" dirty="0">
                  <a:solidFill>
                    <a:srgbClr val="FFC000"/>
                  </a:solidFill>
                  <a:latin typeface="Avenir Book" panose="02000503020000020003" pitchFamily="2" charset="0"/>
                </a:rPr>
                <a:t>.</a:t>
              </a:r>
              <a:r>
                <a:rPr lang="en-US" sz="2400" dirty="0">
                  <a:solidFill>
                    <a:schemeClr val="bg1"/>
                  </a:solidFill>
                  <a:latin typeface="Avenir Book" panose="02000503020000020003" pitchFamily="2" charset="0"/>
                </a:rPr>
                <a:t> Left lower lobe atelectasis persists, in the setting of possible splinting given the posterior rib fractures.</a:t>
              </a:r>
            </a:p>
          </p:txBody>
        </p:sp>
        <p:sp>
          <p:nvSpPr>
            <p:cNvPr id="11" name="TextBox 10">
              <a:extLst>
                <a:ext uri="{FF2B5EF4-FFF2-40B4-BE49-F238E27FC236}">
                  <a16:creationId xmlns:a16="http://schemas.microsoft.com/office/drawing/2014/main" id="{3C7B1886-D297-E941-23E6-2A006CDD1E09}"/>
                </a:ext>
              </a:extLst>
            </p:cNvPr>
            <p:cNvSpPr txBox="1"/>
            <p:nvPr/>
          </p:nvSpPr>
          <p:spPr>
            <a:xfrm>
              <a:off x="1645699" y="1918171"/>
              <a:ext cx="3144515" cy="461665"/>
            </a:xfrm>
            <a:prstGeom prst="rect">
              <a:avLst/>
            </a:prstGeom>
            <a:noFill/>
          </p:spPr>
          <p:txBody>
            <a:bodyPr wrap="none" rtlCol="0">
              <a:spAutoFit/>
            </a:bodyPr>
            <a:lstStyle/>
            <a:p>
              <a:r>
                <a:rPr lang="en-US" sz="2400" b="1" dirty="0">
                  <a:solidFill>
                    <a:schemeClr val="bg1"/>
                  </a:solidFill>
                  <a:latin typeface="Avenir Book" panose="02000503020000020003" pitchFamily="2" charset="0"/>
                </a:rPr>
                <a:t>Ground Truth report</a:t>
              </a:r>
            </a:p>
          </p:txBody>
        </p:sp>
        <p:sp>
          <p:nvSpPr>
            <p:cNvPr id="23" name="Rectangle 22">
              <a:extLst>
                <a:ext uri="{FF2B5EF4-FFF2-40B4-BE49-F238E27FC236}">
                  <a16:creationId xmlns:a16="http://schemas.microsoft.com/office/drawing/2014/main" id="{1551695B-1899-42F2-18C9-D28C64F344E8}"/>
                </a:ext>
              </a:extLst>
            </p:cNvPr>
            <p:cNvSpPr/>
            <p:nvPr/>
          </p:nvSpPr>
          <p:spPr>
            <a:xfrm>
              <a:off x="641345" y="2424075"/>
              <a:ext cx="5353751" cy="1300301"/>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C17EEB3-2F7C-220B-5FDF-855EB7180364}"/>
                </a:ext>
              </a:extLst>
            </p:cNvPr>
            <p:cNvSpPr/>
            <p:nvPr/>
          </p:nvSpPr>
          <p:spPr>
            <a:xfrm>
              <a:off x="604022" y="4499479"/>
              <a:ext cx="5353751" cy="1277632"/>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511312-8F33-C4F2-5363-8FDF13732926}"/>
                </a:ext>
              </a:extLst>
            </p:cNvPr>
            <p:cNvSpPr/>
            <p:nvPr/>
          </p:nvSpPr>
          <p:spPr>
            <a:xfrm>
              <a:off x="4441371" y="4163577"/>
              <a:ext cx="1535063" cy="335902"/>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9875B05-648C-7D29-3283-44C318D4B022}"/>
                </a:ext>
              </a:extLst>
            </p:cNvPr>
            <p:cNvSpPr/>
            <p:nvPr/>
          </p:nvSpPr>
          <p:spPr>
            <a:xfrm>
              <a:off x="1698171" y="1943913"/>
              <a:ext cx="3092043" cy="349070"/>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6F22C409-E3A8-EDA4-00EC-942EFB2211F8}"/>
              </a:ext>
            </a:extLst>
          </p:cNvPr>
          <p:cNvGrpSpPr/>
          <p:nvPr/>
        </p:nvGrpSpPr>
        <p:grpSpPr>
          <a:xfrm>
            <a:off x="6214188" y="1900855"/>
            <a:ext cx="5399957" cy="2958912"/>
            <a:chOff x="6214188" y="1900855"/>
            <a:chExt cx="5399957" cy="2958912"/>
          </a:xfrm>
        </p:grpSpPr>
        <p:sp>
          <p:nvSpPr>
            <p:cNvPr id="8" name="TextBox 7">
              <a:extLst>
                <a:ext uri="{FF2B5EF4-FFF2-40B4-BE49-F238E27FC236}">
                  <a16:creationId xmlns:a16="http://schemas.microsoft.com/office/drawing/2014/main" id="{7376C56D-C0C8-83A6-B392-93B1292E6B88}"/>
                </a:ext>
              </a:extLst>
            </p:cNvPr>
            <p:cNvSpPr txBox="1"/>
            <p:nvPr/>
          </p:nvSpPr>
          <p:spPr>
            <a:xfrm>
              <a:off x="8343267" y="1900855"/>
              <a:ext cx="2291012" cy="523220"/>
            </a:xfrm>
            <a:prstGeom prst="rect">
              <a:avLst/>
            </a:prstGeom>
            <a:noFill/>
          </p:spPr>
          <p:txBody>
            <a:bodyPr wrap="none" rtlCol="0">
              <a:spAutoFit/>
            </a:bodyPr>
            <a:lstStyle/>
            <a:p>
              <a:r>
                <a:rPr lang="en-US" sz="2800" b="1" dirty="0">
                  <a:solidFill>
                    <a:schemeClr val="bg1"/>
                  </a:solidFill>
                  <a:latin typeface="Avenir Book" panose="02000503020000020003" pitchFamily="2" charset="0"/>
                  <a:ea typeface="Lato" panose="020F0502020204030203" pitchFamily="34" charset="0"/>
                  <a:cs typeface="Lato" panose="020F0502020204030203" pitchFamily="34" charset="0"/>
                </a:rPr>
                <a:t>Binary labels</a:t>
              </a:r>
            </a:p>
          </p:txBody>
        </p:sp>
        <p:sp>
          <p:nvSpPr>
            <p:cNvPr id="9" name="Right Arrow 8">
              <a:extLst>
                <a:ext uri="{FF2B5EF4-FFF2-40B4-BE49-F238E27FC236}">
                  <a16:creationId xmlns:a16="http://schemas.microsoft.com/office/drawing/2014/main" id="{A8B9CFC5-3AF3-33A4-CCF9-8C84CD04E82D}"/>
                </a:ext>
              </a:extLst>
            </p:cNvPr>
            <p:cNvSpPr/>
            <p:nvPr/>
          </p:nvSpPr>
          <p:spPr>
            <a:xfrm>
              <a:off x="6249099" y="3617570"/>
              <a:ext cx="1175657" cy="70948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26F0602-93A5-DD0D-D13B-F0D9959277F2}"/>
                </a:ext>
              </a:extLst>
            </p:cNvPr>
            <p:cNvSpPr/>
            <p:nvPr/>
          </p:nvSpPr>
          <p:spPr>
            <a:xfrm>
              <a:off x="7616028" y="3084858"/>
              <a:ext cx="3998117" cy="1774909"/>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venir Book" panose="02000503020000020003" pitchFamily="2" charset="0"/>
                  <a:ea typeface="Lato" panose="020F0502020204030203" pitchFamily="34" charset="0"/>
                  <a:cs typeface="Lato" panose="020F0502020204030203" pitchFamily="34" charset="0"/>
                </a:rPr>
                <a:t>Atelectasis</a:t>
              </a:r>
            </a:p>
            <a:p>
              <a:pPr algn="ctr"/>
              <a:r>
                <a:rPr lang="en-US" sz="2400" dirty="0">
                  <a:solidFill>
                    <a:schemeClr val="bg1"/>
                  </a:solidFill>
                  <a:latin typeface="Avenir Book" panose="02000503020000020003" pitchFamily="2" charset="0"/>
                  <a:ea typeface="Lato" panose="020F0502020204030203" pitchFamily="34" charset="0"/>
                  <a:cs typeface="Lato" panose="020F0502020204030203" pitchFamily="34" charset="0"/>
                </a:rPr>
                <a:t>Fracture</a:t>
              </a:r>
            </a:p>
            <a:p>
              <a:pPr algn="ctr"/>
              <a:r>
                <a:rPr lang="en-US" sz="2400" b="1" dirty="0">
                  <a:solidFill>
                    <a:srgbClr val="FFFF00"/>
                  </a:solidFill>
                  <a:latin typeface="Avenir Book" panose="02000503020000020003" pitchFamily="2" charset="0"/>
                  <a:ea typeface="Lato" panose="020F0502020204030203" pitchFamily="34" charset="0"/>
                  <a:cs typeface="Lato" panose="020F0502020204030203" pitchFamily="34" charset="0"/>
                </a:rPr>
                <a:t>Pneumothorax (incorrect)</a:t>
              </a:r>
            </a:p>
          </p:txBody>
        </p:sp>
        <p:sp>
          <p:nvSpPr>
            <p:cNvPr id="26" name="Rectangle 25">
              <a:extLst>
                <a:ext uri="{FF2B5EF4-FFF2-40B4-BE49-F238E27FC236}">
                  <a16:creationId xmlns:a16="http://schemas.microsoft.com/office/drawing/2014/main" id="{3CE1F4F7-BCB3-5717-8657-27F9517C7ED6}"/>
                </a:ext>
              </a:extLst>
            </p:cNvPr>
            <p:cNvSpPr/>
            <p:nvPr/>
          </p:nvSpPr>
          <p:spPr>
            <a:xfrm>
              <a:off x="8714792" y="3312397"/>
              <a:ext cx="1964271" cy="822526"/>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FF229C-90F1-117A-757F-0BAFD4C88D10}"/>
                </a:ext>
              </a:extLst>
            </p:cNvPr>
            <p:cNvSpPr/>
            <p:nvPr/>
          </p:nvSpPr>
          <p:spPr>
            <a:xfrm>
              <a:off x="6214188" y="3461685"/>
              <a:ext cx="1332683" cy="865371"/>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29AAEAE-9A4C-ABE5-7D7B-B4507A78FC03}"/>
                </a:ext>
              </a:extLst>
            </p:cNvPr>
            <p:cNvSpPr/>
            <p:nvPr/>
          </p:nvSpPr>
          <p:spPr>
            <a:xfrm>
              <a:off x="8069064" y="1926221"/>
              <a:ext cx="3092043" cy="523220"/>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19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8DC-B159-6400-FCA8-A434F1935826}"/>
              </a:ext>
            </a:extLst>
          </p:cNvPr>
          <p:cNvSpPr>
            <a:spLocks noGrp="1"/>
          </p:cNvSpPr>
          <p:nvPr>
            <p:ph type="title"/>
          </p:nvPr>
        </p:nvSpPr>
        <p:spPr/>
        <p:txBody>
          <a:bodyPr/>
          <a:lstStyle/>
          <a:p>
            <a:r>
              <a:rPr lang="en-US" dirty="0"/>
              <a:t>Semantic graph</a:t>
            </a:r>
          </a:p>
        </p:txBody>
      </p:sp>
      <p:sp>
        <p:nvSpPr>
          <p:cNvPr id="3" name="Content Placeholder 2">
            <a:extLst>
              <a:ext uri="{FF2B5EF4-FFF2-40B4-BE49-F238E27FC236}">
                <a16:creationId xmlns:a16="http://schemas.microsoft.com/office/drawing/2014/main" id="{14462C1F-B46C-B7FA-88DC-8DD32B73BE1B}"/>
              </a:ext>
            </a:extLst>
          </p:cNvPr>
          <p:cNvSpPr>
            <a:spLocks noGrp="1"/>
          </p:cNvSpPr>
          <p:nvPr>
            <p:ph idx="1"/>
          </p:nvPr>
        </p:nvSpPr>
        <p:spPr>
          <a:xfrm>
            <a:off x="577853" y="1166018"/>
            <a:ext cx="10972800" cy="4525963"/>
          </a:xfrm>
        </p:spPr>
        <p:txBody>
          <a:bodyPr/>
          <a:lstStyle/>
          <a:p>
            <a:r>
              <a:rPr lang="en-US" dirty="0"/>
              <a:t>Two knowledge graphs</a:t>
            </a:r>
          </a:p>
          <a:p>
            <a:pPr marL="457200" lvl="1" indent="0">
              <a:buNone/>
            </a:pPr>
            <a:r>
              <a:rPr lang="en-US" dirty="0"/>
              <a:t>2. co-occurrence knowledge graph</a:t>
            </a:r>
          </a:p>
          <a:p>
            <a:endParaRPr lang="en-US" dirty="0"/>
          </a:p>
          <a:p>
            <a:endParaRPr lang="en-US" dirty="0"/>
          </a:p>
        </p:txBody>
      </p:sp>
      <p:pic>
        <p:nvPicPr>
          <p:cNvPr id="4" name="Picture 3">
            <a:extLst>
              <a:ext uri="{FF2B5EF4-FFF2-40B4-BE49-F238E27FC236}">
                <a16:creationId xmlns:a16="http://schemas.microsoft.com/office/drawing/2014/main" id="{CAF794E1-D441-9604-1B46-F17A1D3FDAF6}"/>
              </a:ext>
            </a:extLst>
          </p:cNvPr>
          <p:cNvPicPr>
            <a:picLocks noChangeAspect="1"/>
          </p:cNvPicPr>
          <p:nvPr/>
        </p:nvPicPr>
        <p:blipFill rotWithShape="1">
          <a:blip r:embed="rId3"/>
          <a:srcRect t="45953" b="9714"/>
          <a:stretch/>
        </p:blipFill>
        <p:spPr>
          <a:xfrm>
            <a:off x="1111624" y="2165563"/>
            <a:ext cx="9825317" cy="4012297"/>
          </a:xfrm>
          <a:prstGeom prst="rect">
            <a:avLst/>
          </a:prstGeom>
        </p:spPr>
      </p:pic>
      <p:grpSp>
        <p:nvGrpSpPr>
          <p:cNvPr id="12" name="Group 11">
            <a:extLst>
              <a:ext uri="{FF2B5EF4-FFF2-40B4-BE49-F238E27FC236}">
                <a16:creationId xmlns:a16="http://schemas.microsoft.com/office/drawing/2014/main" id="{6B5830C4-CCFD-4E85-30E7-165C5044610F}"/>
              </a:ext>
            </a:extLst>
          </p:cNvPr>
          <p:cNvGrpSpPr/>
          <p:nvPr/>
        </p:nvGrpSpPr>
        <p:grpSpPr>
          <a:xfrm>
            <a:off x="4286856" y="6280443"/>
            <a:ext cx="7905144" cy="436112"/>
            <a:chOff x="4286856" y="6317613"/>
            <a:chExt cx="7905144" cy="436112"/>
          </a:xfrm>
        </p:grpSpPr>
        <p:pic>
          <p:nvPicPr>
            <p:cNvPr id="13" name="Picture 12">
              <a:extLst>
                <a:ext uri="{FF2B5EF4-FFF2-40B4-BE49-F238E27FC236}">
                  <a16:creationId xmlns:a16="http://schemas.microsoft.com/office/drawing/2014/main" id="{AB70CE44-A287-C7F1-72FE-0298D47E85BB}"/>
                </a:ext>
              </a:extLst>
            </p:cNvPr>
            <p:cNvPicPr>
              <a:picLocks noChangeAspect="1"/>
            </p:cNvPicPr>
            <p:nvPr/>
          </p:nvPicPr>
          <p:blipFill>
            <a:blip r:embed="rId4"/>
            <a:stretch>
              <a:fillRect/>
            </a:stretch>
          </p:blipFill>
          <p:spPr>
            <a:xfrm>
              <a:off x="4286856" y="6335568"/>
              <a:ext cx="988876" cy="386711"/>
            </a:xfrm>
            <a:prstGeom prst="rect">
              <a:avLst/>
            </a:prstGeom>
          </p:spPr>
        </p:pic>
        <p:pic>
          <p:nvPicPr>
            <p:cNvPr id="14" name="Picture 13" descr="Blue letters on a black background&#10;&#10;Description automatically generated with medium confidence">
              <a:extLst>
                <a:ext uri="{FF2B5EF4-FFF2-40B4-BE49-F238E27FC236}">
                  <a16:creationId xmlns:a16="http://schemas.microsoft.com/office/drawing/2014/main" id="{37ACE4FD-35C3-20CA-A4FD-3D79D90D1972}"/>
                </a:ext>
              </a:extLst>
            </p:cNvPr>
            <p:cNvPicPr>
              <a:picLocks noChangeAspect="1"/>
            </p:cNvPicPr>
            <p:nvPr/>
          </p:nvPicPr>
          <p:blipFill>
            <a:blip r:embed="rId5"/>
            <a:stretch>
              <a:fillRect/>
            </a:stretch>
          </p:blipFill>
          <p:spPr>
            <a:xfrm>
              <a:off x="5412073" y="6338082"/>
              <a:ext cx="1424855" cy="395175"/>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D9826136-F7FC-E72B-39B1-EA912A29995A}"/>
                </a:ext>
              </a:extLst>
            </p:cNvPr>
            <p:cNvPicPr>
              <a:picLocks noChangeAspect="1"/>
            </p:cNvPicPr>
            <p:nvPr/>
          </p:nvPicPr>
          <p:blipFill>
            <a:blip r:embed="rId6"/>
            <a:stretch>
              <a:fillRect/>
            </a:stretch>
          </p:blipFill>
          <p:spPr>
            <a:xfrm>
              <a:off x="8499306" y="6338082"/>
              <a:ext cx="1978935" cy="390009"/>
            </a:xfrm>
            <a:prstGeom prst="rect">
              <a:avLst/>
            </a:prstGeom>
            <a:solidFill>
              <a:schemeClr val="tx1"/>
            </a:solidFill>
          </p:spPr>
        </p:pic>
        <p:pic>
          <p:nvPicPr>
            <p:cNvPr id="16" name="Picture 15" descr="A black and white sign with white text&#10;&#10;Description automatically generated with low confidence">
              <a:extLst>
                <a:ext uri="{FF2B5EF4-FFF2-40B4-BE49-F238E27FC236}">
                  <a16:creationId xmlns:a16="http://schemas.microsoft.com/office/drawing/2014/main" id="{9669F816-6207-98D4-8F50-639D85D2C55A}"/>
                </a:ext>
              </a:extLst>
            </p:cNvPr>
            <p:cNvPicPr>
              <a:picLocks noChangeAspect="1"/>
            </p:cNvPicPr>
            <p:nvPr/>
          </p:nvPicPr>
          <p:blipFill>
            <a:blip r:embed="rId7"/>
            <a:stretch>
              <a:fillRect/>
            </a:stretch>
          </p:blipFill>
          <p:spPr>
            <a:xfrm>
              <a:off x="10489580" y="6340104"/>
              <a:ext cx="1702420" cy="390009"/>
            </a:xfrm>
            <a:prstGeom prst="rect">
              <a:avLst/>
            </a:prstGeom>
            <a:solidFill>
              <a:schemeClr val="tx1"/>
            </a:solidFill>
          </p:spPr>
        </p:pic>
        <p:pic>
          <p:nvPicPr>
            <p:cNvPr id="17" name="Picture 16">
              <a:extLst>
                <a:ext uri="{FF2B5EF4-FFF2-40B4-BE49-F238E27FC236}">
                  <a16:creationId xmlns:a16="http://schemas.microsoft.com/office/drawing/2014/main" id="{E3CAD501-9907-BB57-777E-C444F32C4E05}"/>
                </a:ext>
              </a:extLst>
            </p:cNvPr>
            <p:cNvPicPr>
              <a:picLocks noChangeAspect="1"/>
            </p:cNvPicPr>
            <p:nvPr/>
          </p:nvPicPr>
          <p:blipFill>
            <a:blip r:embed="rId8"/>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089013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F7FA-167B-A815-B71E-85AC9EB37F2B}"/>
              </a:ext>
            </a:extLst>
          </p:cNvPr>
          <p:cNvSpPr>
            <a:spLocks noGrp="1"/>
          </p:cNvSpPr>
          <p:nvPr>
            <p:ph type="title"/>
          </p:nvPr>
        </p:nvSpPr>
        <p:spPr/>
        <p:txBody>
          <a:bodyPr/>
          <a:lstStyle/>
          <a:p>
            <a:r>
              <a:rPr lang="en-US" dirty="0"/>
              <a:t>Semantic graph</a:t>
            </a:r>
          </a:p>
        </p:txBody>
      </p:sp>
      <p:sp>
        <p:nvSpPr>
          <p:cNvPr id="3" name="Content Placeholder 2">
            <a:extLst>
              <a:ext uri="{FF2B5EF4-FFF2-40B4-BE49-F238E27FC236}">
                <a16:creationId xmlns:a16="http://schemas.microsoft.com/office/drawing/2014/main" id="{6855A271-B858-8E26-E275-1937BB4F79B3}"/>
              </a:ext>
            </a:extLst>
          </p:cNvPr>
          <p:cNvSpPr>
            <a:spLocks noGrp="1"/>
          </p:cNvSpPr>
          <p:nvPr>
            <p:ph idx="1"/>
          </p:nvPr>
        </p:nvSpPr>
        <p:spPr>
          <a:xfrm>
            <a:off x="435429" y="1358472"/>
            <a:ext cx="11146971" cy="1169250"/>
          </a:xfrm>
        </p:spPr>
        <p:txBody>
          <a:bodyPr/>
          <a:lstStyle/>
          <a:p>
            <a:pPr marL="0" indent="0">
              <a:buNone/>
            </a:pPr>
            <a:r>
              <a:rPr lang="en-US" dirty="0"/>
              <a:t>Assign relations in knowledge graphs to the semantic graph</a:t>
            </a:r>
          </a:p>
        </p:txBody>
      </p:sp>
      <p:sp>
        <p:nvSpPr>
          <p:cNvPr id="30" name="Oval 29">
            <a:extLst>
              <a:ext uri="{FF2B5EF4-FFF2-40B4-BE49-F238E27FC236}">
                <a16:creationId xmlns:a16="http://schemas.microsoft.com/office/drawing/2014/main" id="{527251BC-6658-979F-D817-7B36B432AFCD}"/>
              </a:ext>
            </a:extLst>
          </p:cNvPr>
          <p:cNvSpPr/>
          <p:nvPr/>
        </p:nvSpPr>
        <p:spPr>
          <a:xfrm>
            <a:off x="6254276" y="2402956"/>
            <a:ext cx="582652" cy="574435"/>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 name="Oval 30">
            <a:extLst>
              <a:ext uri="{FF2B5EF4-FFF2-40B4-BE49-F238E27FC236}">
                <a16:creationId xmlns:a16="http://schemas.microsoft.com/office/drawing/2014/main" id="{726EF41E-297B-2E85-C4F2-88F9837BF436}"/>
              </a:ext>
            </a:extLst>
          </p:cNvPr>
          <p:cNvSpPr/>
          <p:nvPr/>
        </p:nvSpPr>
        <p:spPr>
          <a:xfrm>
            <a:off x="6948902" y="5051469"/>
            <a:ext cx="582652" cy="574435"/>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 name="Oval 31">
            <a:extLst>
              <a:ext uri="{FF2B5EF4-FFF2-40B4-BE49-F238E27FC236}">
                <a16:creationId xmlns:a16="http://schemas.microsoft.com/office/drawing/2014/main" id="{2F6CAB01-9BDE-F72B-097B-9F17B154C8F8}"/>
              </a:ext>
            </a:extLst>
          </p:cNvPr>
          <p:cNvSpPr/>
          <p:nvPr/>
        </p:nvSpPr>
        <p:spPr>
          <a:xfrm>
            <a:off x="4343049" y="4544692"/>
            <a:ext cx="582652" cy="574435"/>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4" name="Straight Connector 33">
            <a:extLst>
              <a:ext uri="{FF2B5EF4-FFF2-40B4-BE49-F238E27FC236}">
                <a16:creationId xmlns:a16="http://schemas.microsoft.com/office/drawing/2014/main" id="{C2349DF5-7091-DF4E-BE38-27FB3D82A40C}"/>
              </a:ext>
            </a:extLst>
          </p:cNvPr>
          <p:cNvCxnSpPr>
            <a:cxnSpLocks/>
            <a:stCxn id="32" idx="6"/>
            <a:endCxn id="31" idx="2"/>
          </p:cNvCxnSpPr>
          <p:nvPr/>
        </p:nvCxnSpPr>
        <p:spPr>
          <a:xfrm>
            <a:off x="4925701" y="4831910"/>
            <a:ext cx="2023201" cy="506777"/>
          </a:xfrm>
          <a:prstGeom prst="line">
            <a:avLst/>
          </a:prstGeom>
          <a:ln w="25400">
            <a:solidFill>
              <a:srgbClr val="92D050"/>
            </a:solidFill>
            <a:head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890C28-2794-8514-1A51-71743A1132BB}"/>
              </a:ext>
            </a:extLst>
          </p:cNvPr>
          <p:cNvCxnSpPr>
            <a:cxnSpLocks/>
            <a:stCxn id="32" idx="0"/>
            <a:endCxn id="30" idx="2"/>
          </p:cNvCxnSpPr>
          <p:nvPr/>
        </p:nvCxnSpPr>
        <p:spPr>
          <a:xfrm flipV="1">
            <a:off x="4634375" y="2690174"/>
            <a:ext cx="1619901" cy="1854518"/>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3CAAC7-7693-90A0-C4CA-F829147C814D}"/>
              </a:ext>
            </a:extLst>
          </p:cNvPr>
          <p:cNvCxnSpPr>
            <a:cxnSpLocks/>
            <a:stCxn id="30" idx="3"/>
            <a:endCxn id="32" idx="7"/>
          </p:cNvCxnSpPr>
          <p:nvPr/>
        </p:nvCxnSpPr>
        <p:spPr>
          <a:xfrm flipH="1">
            <a:off x="4840374" y="2893267"/>
            <a:ext cx="1499229" cy="1735549"/>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4E8E76-EEE9-3890-5AC2-9C48F5815261}"/>
              </a:ext>
            </a:extLst>
          </p:cNvPr>
          <p:cNvCxnSpPr>
            <a:cxnSpLocks/>
            <a:stCxn id="32" idx="5"/>
            <a:endCxn id="31" idx="3"/>
          </p:cNvCxnSpPr>
          <p:nvPr/>
        </p:nvCxnSpPr>
        <p:spPr>
          <a:xfrm>
            <a:off x="4840374" y="5035003"/>
            <a:ext cx="2193855" cy="506777"/>
          </a:xfrm>
          <a:prstGeom prst="line">
            <a:avLst/>
          </a:prstGeom>
          <a:ln w="254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694FCBD-7490-AF48-7CC1-6BFCE553651B}"/>
              </a:ext>
            </a:extLst>
          </p:cNvPr>
          <p:cNvSpPr txBox="1"/>
          <p:nvPr/>
        </p:nvSpPr>
        <p:spPr>
          <a:xfrm>
            <a:off x="3994219" y="3120135"/>
            <a:ext cx="1574149" cy="523220"/>
          </a:xfrm>
          <a:prstGeom prst="rect">
            <a:avLst/>
          </a:prstGeom>
          <a:noFill/>
        </p:spPr>
        <p:txBody>
          <a:bodyPr wrap="none" rtlCol="0">
            <a:spAutoFit/>
          </a:bodyPr>
          <a:lstStyle/>
          <a:p>
            <a:r>
              <a:rPr lang="en-US" sz="2800" dirty="0">
                <a:solidFill>
                  <a:schemeClr val="bg1"/>
                </a:solidFill>
              </a:rPr>
              <a:t>Belong to</a:t>
            </a:r>
          </a:p>
        </p:txBody>
      </p:sp>
      <p:sp>
        <p:nvSpPr>
          <p:cNvPr id="44" name="TextBox 43">
            <a:extLst>
              <a:ext uri="{FF2B5EF4-FFF2-40B4-BE49-F238E27FC236}">
                <a16:creationId xmlns:a16="http://schemas.microsoft.com/office/drawing/2014/main" id="{7672D5BE-09F6-F543-DE14-59A6D5B6A45A}"/>
              </a:ext>
            </a:extLst>
          </p:cNvPr>
          <p:cNvSpPr txBox="1"/>
          <p:nvPr/>
        </p:nvSpPr>
        <p:spPr>
          <a:xfrm>
            <a:off x="1806025" y="4528249"/>
            <a:ext cx="2451697" cy="523220"/>
          </a:xfrm>
          <a:prstGeom prst="rect">
            <a:avLst/>
          </a:prstGeom>
          <a:noFill/>
        </p:spPr>
        <p:txBody>
          <a:bodyPr wrap="none" rtlCol="0">
            <a:spAutoFit/>
          </a:bodyPr>
          <a:lstStyle/>
          <a:p>
            <a:r>
              <a:rPr lang="en-US" sz="2800" dirty="0">
                <a:solidFill>
                  <a:schemeClr val="bg1"/>
                </a:solidFill>
              </a:rPr>
              <a:t>Pleural effusion</a:t>
            </a:r>
          </a:p>
        </p:txBody>
      </p:sp>
      <p:sp>
        <p:nvSpPr>
          <p:cNvPr id="45" name="TextBox 44">
            <a:extLst>
              <a:ext uri="{FF2B5EF4-FFF2-40B4-BE49-F238E27FC236}">
                <a16:creationId xmlns:a16="http://schemas.microsoft.com/office/drawing/2014/main" id="{71D49BDF-5A83-BB45-40B8-3B382E92FE91}"/>
              </a:ext>
            </a:extLst>
          </p:cNvPr>
          <p:cNvSpPr txBox="1"/>
          <p:nvPr/>
        </p:nvSpPr>
        <p:spPr>
          <a:xfrm>
            <a:off x="4880870" y="5254064"/>
            <a:ext cx="1483098" cy="523220"/>
          </a:xfrm>
          <a:prstGeom prst="rect">
            <a:avLst/>
          </a:prstGeom>
          <a:noFill/>
        </p:spPr>
        <p:txBody>
          <a:bodyPr wrap="none" rtlCol="0">
            <a:spAutoFit/>
          </a:bodyPr>
          <a:lstStyle/>
          <a:p>
            <a:r>
              <a:rPr lang="en-US" sz="2800" dirty="0">
                <a:solidFill>
                  <a:schemeClr val="bg1"/>
                </a:solidFill>
              </a:rPr>
              <a:t>Co-occur</a:t>
            </a:r>
          </a:p>
        </p:txBody>
      </p:sp>
      <p:sp>
        <p:nvSpPr>
          <p:cNvPr id="48" name="TextBox 47">
            <a:extLst>
              <a:ext uri="{FF2B5EF4-FFF2-40B4-BE49-F238E27FC236}">
                <a16:creationId xmlns:a16="http://schemas.microsoft.com/office/drawing/2014/main" id="{4A553E91-BFDC-8CF2-816B-2140C9B28EEE}"/>
              </a:ext>
            </a:extLst>
          </p:cNvPr>
          <p:cNvSpPr txBox="1"/>
          <p:nvPr/>
        </p:nvSpPr>
        <p:spPr>
          <a:xfrm>
            <a:off x="7670137" y="5119127"/>
            <a:ext cx="2250552" cy="523220"/>
          </a:xfrm>
          <a:prstGeom prst="rect">
            <a:avLst/>
          </a:prstGeom>
          <a:noFill/>
        </p:spPr>
        <p:txBody>
          <a:bodyPr wrap="none" rtlCol="0">
            <a:spAutoFit/>
          </a:bodyPr>
          <a:lstStyle/>
          <a:p>
            <a:r>
              <a:rPr lang="en-US" sz="2800" dirty="0">
                <a:solidFill>
                  <a:schemeClr val="bg1"/>
                </a:solidFill>
              </a:rPr>
              <a:t>Cardiomegaly </a:t>
            </a:r>
          </a:p>
        </p:txBody>
      </p:sp>
      <p:sp>
        <p:nvSpPr>
          <p:cNvPr id="55" name="TextBox 54">
            <a:extLst>
              <a:ext uri="{FF2B5EF4-FFF2-40B4-BE49-F238E27FC236}">
                <a16:creationId xmlns:a16="http://schemas.microsoft.com/office/drawing/2014/main" id="{56BD13C9-35C3-D949-EECA-6EB749CB1C21}"/>
              </a:ext>
            </a:extLst>
          </p:cNvPr>
          <p:cNvSpPr txBox="1"/>
          <p:nvPr/>
        </p:nvSpPr>
        <p:spPr>
          <a:xfrm>
            <a:off x="6901822" y="2339724"/>
            <a:ext cx="2357056" cy="523220"/>
          </a:xfrm>
          <a:prstGeom prst="rect">
            <a:avLst/>
          </a:prstGeom>
          <a:noFill/>
        </p:spPr>
        <p:txBody>
          <a:bodyPr wrap="none" rtlCol="0">
            <a:spAutoFit/>
          </a:bodyPr>
          <a:lstStyle/>
          <a:p>
            <a:r>
              <a:rPr lang="en-US" sz="2800" dirty="0">
                <a:solidFill>
                  <a:schemeClr val="bg1"/>
                </a:solidFill>
              </a:rPr>
              <a:t>Left lower lung</a:t>
            </a:r>
          </a:p>
        </p:txBody>
      </p:sp>
      <p:sp>
        <p:nvSpPr>
          <p:cNvPr id="58" name="TextBox 57">
            <a:extLst>
              <a:ext uri="{FF2B5EF4-FFF2-40B4-BE49-F238E27FC236}">
                <a16:creationId xmlns:a16="http://schemas.microsoft.com/office/drawing/2014/main" id="{8D595AB0-0B24-AA24-6C83-BD2BB203F2DC}"/>
              </a:ext>
            </a:extLst>
          </p:cNvPr>
          <p:cNvSpPr txBox="1"/>
          <p:nvPr/>
        </p:nvSpPr>
        <p:spPr>
          <a:xfrm>
            <a:off x="5589988" y="3551573"/>
            <a:ext cx="1449756" cy="523220"/>
          </a:xfrm>
          <a:prstGeom prst="rect">
            <a:avLst/>
          </a:prstGeom>
          <a:noFill/>
        </p:spPr>
        <p:txBody>
          <a:bodyPr wrap="none" rtlCol="0">
            <a:spAutoFit/>
          </a:bodyPr>
          <a:lstStyle/>
          <a:p>
            <a:r>
              <a:rPr lang="en-US" sz="2800" dirty="0">
                <a:solidFill>
                  <a:schemeClr val="bg1"/>
                </a:solidFill>
              </a:rPr>
              <a:t>Contains</a:t>
            </a:r>
          </a:p>
        </p:txBody>
      </p:sp>
      <p:sp>
        <p:nvSpPr>
          <p:cNvPr id="59" name="TextBox 58">
            <a:extLst>
              <a:ext uri="{FF2B5EF4-FFF2-40B4-BE49-F238E27FC236}">
                <a16:creationId xmlns:a16="http://schemas.microsoft.com/office/drawing/2014/main" id="{D09422A7-D449-9A98-9CBD-912EBA0F7370}"/>
              </a:ext>
            </a:extLst>
          </p:cNvPr>
          <p:cNvSpPr txBox="1"/>
          <p:nvPr/>
        </p:nvSpPr>
        <p:spPr>
          <a:xfrm>
            <a:off x="5524245" y="4545100"/>
            <a:ext cx="1483098" cy="523220"/>
          </a:xfrm>
          <a:prstGeom prst="rect">
            <a:avLst/>
          </a:prstGeom>
          <a:noFill/>
        </p:spPr>
        <p:txBody>
          <a:bodyPr wrap="none" rtlCol="0">
            <a:spAutoFit/>
          </a:bodyPr>
          <a:lstStyle/>
          <a:p>
            <a:r>
              <a:rPr lang="en-US" sz="2800" dirty="0">
                <a:solidFill>
                  <a:schemeClr val="bg1"/>
                </a:solidFill>
              </a:rPr>
              <a:t>Co-occur</a:t>
            </a:r>
          </a:p>
        </p:txBody>
      </p:sp>
      <p:grpSp>
        <p:nvGrpSpPr>
          <p:cNvPr id="33" name="Group 32">
            <a:extLst>
              <a:ext uri="{FF2B5EF4-FFF2-40B4-BE49-F238E27FC236}">
                <a16:creationId xmlns:a16="http://schemas.microsoft.com/office/drawing/2014/main" id="{35A5EB7A-811B-395E-2235-402608DFBB04}"/>
              </a:ext>
            </a:extLst>
          </p:cNvPr>
          <p:cNvGrpSpPr/>
          <p:nvPr/>
        </p:nvGrpSpPr>
        <p:grpSpPr>
          <a:xfrm>
            <a:off x="4286856" y="6280443"/>
            <a:ext cx="7905144" cy="436112"/>
            <a:chOff x="4286856" y="6317613"/>
            <a:chExt cx="7905144" cy="436112"/>
          </a:xfrm>
        </p:grpSpPr>
        <p:pic>
          <p:nvPicPr>
            <p:cNvPr id="38" name="Picture 37">
              <a:extLst>
                <a:ext uri="{FF2B5EF4-FFF2-40B4-BE49-F238E27FC236}">
                  <a16:creationId xmlns:a16="http://schemas.microsoft.com/office/drawing/2014/main" id="{53DB81B8-E491-82B0-A739-40FB02C5DD06}"/>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40" name="Picture 39" descr="Blue letters on a black background&#10;&#10;Description automatically generated with medium confidence">
              <a:extLst>
                <a:ext uri="{FF2B5EF4-FFF2-40B4-BE49-F238E27FC236}">
                  <a16:creationId xmlns:a16="http://schemas.microsoft.com/office/drawing/2014/main" id="{D6088BD5-B5A1-10C3-65B8-327861AC1E78}"/>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41" name="Picture 40" descr="A blue text on a black background&#10;&#10;Description automatically generated with medium confidence">
              <a:extLst>
                <a:ext uri="{FF2B5EF4-FFF2-40B4-BE49-F238E27FC236}">
                  <a16:creationId xmlns:a16="http://schemas.microsoft.com/office/drawing/2014/main" id="{AEBA1334-0244-37CC-E377-A4EC33BD69BC}"/>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43" name="Picture 42" descr="A black and white sign with white text&#10;&#10;Description automatically generated with low confidence">
              <a:extLst>
                <a:ext uri="{FF2B5EF4-FFF2-40B4-BE49-F238E27FC236}">
                  <a16:creationId xmlns:a16="http://schemas.microsoft.com/office/drawing/2014/main" id="{169E3880-522F-D740-410C-426BB83387D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49" name="Picture 48">
              <a:extLst>
                <a:ext uri="{FF2B5EF4-FFF2-40B4-BE49-F238E27FC236}">
                  <a16:creationId xmlns:a16="http://schemas.microsoft.com/office/drawing/2014/main" id="{F39F5CBD-6BA0-8481-6772-EBAC6D8814A9}"/>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693507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7C81-A0EF-8902-89EA-8B5EE96DA772}"/>
              </a:ext>
            </a:extLst>
          </p:cNvPr>
          <p:cNvSpPr>
            <a:spLocks noGrp="1"/>
          </p:cNvSpPr>
          <p:nvPr>
            <p:ph type="title"/>
          </p:nvPr>
        </p:nvSpPr>
        <p:spPr/>
        <p:txBody>
          <a:bodyPr/>
          <a:lstStyle/>
          <a:p>
            <a:r>
              <a:rPr lang="en-US" dirty="0"/>
              <a:t>Implicit graph</a:t>
            </a:r>
          </a:p>
        </p:txBody>
      </p:sp>
      <p:sp>
        <p:nvSpPr>
          <p:cNvPr id="6" name="Content Placeholder 5">
            <a:extLst>
              <a:ext uri="{FF2B5EF4-FFF2-40B4-BE49-F238E27FC236}">
                <a16:creationId xmlns:a16="http://schemas.microsoft.com/office/drawing/2014/main" id="{45C8F4BF-64CF-DA58-0AE1-73F12465185B}"/>
              </a:ext>
            </a:extLst>
          </p:cNvPr>
          <p:cNvSpPr>
            <a:spLocks noGrp="1"/>
          </p:cNvSpPr>
          <p:nvPr>
            <p:ph idx="1"/>
          </p:nvPr>
        </p:nvSpPr>
        <p:spPr/>
        <p:txBody>
          <a:bodyPr/>
          <a:lstStyle/>
          <a:p>
            <a:r>
              <a:rPr lang="en-US" dirty="0"/>
              <a:t>Fully connected graph</a:t>
            </a:r>
          </a:p>
        </p:txBody>
      </p:sp>
      <p:grpSp>
        <p:nvGrpSpPr>
          <p:cNvPr id="62" name="Group 61">
            <a:extLst>
              <a:ext uri="{FF2B5EF4-FFF2-40B4-BE49-F238E27FC236}">
                <a16:creationId xmlns:a16="http://schemas.microsoft.com/office/drawing/2014/main" id="{2E8E4515-EA04-272F-3344-E97CB1EC8004}"/>
              </a:ext>
            </a:extLst>
          </p:cNvPr>
          <p:cNvGrpSpPr/>
          <p:nvPr/>
        </p:nvGrpSpPr>
        <p:grpSpPr>
          <a:xfrm>
            <a:off x="2710624" y="2048923"/>
            <a:ext cx="6405392" cy="4181449"/>
            <a:chOff x="2710624" y="2048923"/>
            <a:chExt cx="6405392" cy="4181449"/>
          </a:xfrm>
        </p:grpSpPr>
        <p:sp>
          <p:nvSpPr>
            <p:cNvPr id="9" name="Oval 8">
              <a:extLst>
                <a:ext uri="{FF2B5EF4-FFF2-40B4-BE49-F238E27FC236}">
                  <a16:creationId xmlns:a16="http://schemas.microsoft.com/office/drawing/2014/main" id="{A533F697-28AB-223B-DADC-B83A6503F9E4}"/>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030BB3-A240-A55A-8817-5AC9E1EF5E5A}"/>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548D535-B4C7-049F-5B97-53C17A939BE7}"/>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6B92726-5E90-3DA0-D9E1-F523330AB51E}"/>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C136F45-CED4-0E32-FD71-CB62052BAABF}"/>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C37D9D-97F8-F98E-CB03-4CB7BF5AD0E0}"/>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C0D2AD4-0AB5-ABB8-24F4-03A678142966}"/>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48B1C8-BB79-157D-9341-7CA0AE009DDB}"/>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C92D3F9-CA4D-CAF9-A1BE-F9C5671F6DA5}"/>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F046E21D-E5E3-A0E1-3DF2-D1DB747DC35C}"/>
                </a:ext>
              </a:extLst>
            </p:cNvPr>
            <p:cNvCxnSpPr>
              <a:cxnSpLocks/>
              <a:stCxn id="9" idx="6"/>
              <a:endCxn id="10"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4340CA3-5433-E45E-2FB7-89747CB2A193}"/>
                </a:ext>
              </a:extLst>
            </p:cNvPr>
            <p:cNvCxnSpPr>
              <a:cxnSpLocks/>
              <a:stCxn id="10" idx="6"/>
              <a:endCxn id="17"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C4E089-9ABB-51E7-A39F-F414CEDEAF6C}"/>
                </a:ext>
              </a:extLst>
            </p:cNvPr>
            <p:cNvCxnSpPr>
              <a:cxnSpLocks/>
              <a:stCxn id="17" idx="4"/>
              <a:endCxn id="16"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6BBDC6-873B-4598-3C40-71A872ABB6A4}"/>
                </a:ext>
              </a:extLst>
            </p:cNvPr>
            <p:cNvCxnSpPr>
              <a:cxnSpLocks/>
              <a:stCxn id="16" idx="3"/>
              <a:endCxn id="15"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CD1EB6-C886-0810-C5A3-F7B38B44723B}"/>
                </a:ext>
              </a:extLst>
            </p:cNvPr>
            <p:cNvCxnSpPr>
              <a:cxnSpLocks/>
              <a:stCxn id="11" idx="4"/>
              <a:endCxn id="15"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600387-3B30-E892-C0C5-6B9A83801EBF}"/>
                </a:ext>
              </a:extLst>
            </p:cNvPr>
            <p:cNvCxnSpPr>
              <a:cxnSpLocks/>
              <a:stCxn id="14" idx="5"/>
              <a:endCxn id="15"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170CF2B-DC48-C7F3-07C0-26E239F0D069}"/>
                </a:ext>
              </a:extLst>
            </p:cNvPr>
            <p:cNvCxnSpPr>
              <a:cxnSpLocks/>
              <a:stCxn id="13" idx="5"/>
              <a:endCxn id="14"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99E9FE9-4BF5-ADB8-B08A-1B0B40B22C52}"/>
                </a:ext>
              </a:extLst>
            </p:cNvPr>
            <p:cNvCxnSpPr>
              <a:cxnSpLocks/>
              <a:stCxn id="9" idx="3"/>
              <a:endCxn id="13"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ECAF5A7-3376-4EA8-7614-95AD1A153C0E}"/>
                </a:ext>
              </a:extLst>
            </p:cNvPr>
            <p:cNvCxnSpPr>
              <a:cxnSpLocks/>
              <a:stCxn id="9" idx="4"/>
              <a:endCxn id="12"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7F7ABA3-7763-AA4E-F431-EF21A0BDF739}"/>
                </a:ext>
              </a:extLst>
            </p:cNvPr>
            <p:cNvCxnSpPr>
              <a:cxnSpLocks/>
              <a:stCxn id="10" idx="4"/>
              <a:endCxn id="11"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D2D2223-628B-6CCA-F1D2-06C1CF2DB6A2}"/>
                </a:ext>
              </a:extLst>
            </p:cNvPr>
            <p:cNvCxnSpPr>
              <a:cxnSpLocks/>
              <a:stCxn id="17" idx="3"/>
              <a:endCxn id="11"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5E4467-120B-268E-B9A5-B4BADCFF13D4}"/>
                </a:ext>
              </a:extLst>
            </p:cNvPr>
            <p:cNvCxnSpPr>
              <a:cxnSpLocks/>
              <a:stCxn id="11" idx="1"/>
              <a:endCxn id="12"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570E3B6-585F-80D0-B980-DD80A6C8CF77}"/>
                </a:ext>
              </a:extLst>
            </p:cNvPr>
            <p:cNvCxnSpPr>
              <a:cxnSpLocks/>
              <a:stCxn id="14" idx="7"/>
              <a:endCxn id="12"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1683B1-D655-D39A-6DF7-D9442AB9358B}"/>
                </a:ext>
              </a:extLst>
            </p:cNvPr>
            <p:cNvCxnSpPr>
              <a:cxnSpLocks/>
              <a:stCxn id="13" idx="6"/>
              <a:endCxn id="12"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DC6A02-53C7-5B5C-18A8-791F16CDAF8A}"/>
                </a:ext>
              </a:extLst>
            </p:cNvPr>
            <p:cNvCxnSpPr>
              <a:cxnSpLocks/>
              <a:stCxn id="14" idx="6"/>
              <a:endCxn id="11"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5C46D4D-4ADC-CE19-14A2-AEEA7524A350}"/>
                </a:ext>
              </a:extLst>
            </p:cNvPr>
            <p:cNvCxnSpPr>
              <a:cxnSpLocks/>
              <a:stCxn id="11" idx="5"/>
              <a:endCxn id="16"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39E3C9A-BAE0-3F27-AD02-50AD38C6DC68}"/>
              </a:ext>
            </a:extLst>
          </p:cNvPr>
          <p:cNvGrpSpPr/>
          <p:nvPr/>
        </p:nvGrpSpPr>
        <p:grpSpPr>
          <a:xfrm>
            <a:off x="4286856" y="6280443"/>
            <a:ext cx="7905144" cy="436112"/>
            <a:chOff x="4286856" y="6317613"/>
            <a:chExt cx="7905144" cy="436112"/>
          </a:xfrm>
        </p:grpSpPr>
        <p:pic>
          <p:nvPicPr>
            <p:cNvPr id="37" name="Picture 36">
              <a:extLst>
                <a:ext uri="{FF2B5EF4-FFF2-40B4-BE49-F238E27FC236}">
                  <a16:creationId xmlns:a16="http://schemas.microsoft.com/office/drawing/2014/main" id="{7942035B-BE11-64CD-0879-0876A3C325F6}"/>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38" name="Picture 37" descr="Blue letters on a black background&#10;&#10;Description automatically generated with medium confidence">
              <a:extLst>
                <a:ext uri="{FF2B5EF4-FFF2-40B4-BE49-F238E27FC236}">
                  <a16:creationId xmlns:a16="http://schemas.microsoft.com/office/drawing/2014/main" id="{F292987F-32EB-EA5B-A35E-87EC28A3F2B8}"/>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39" name="Picture 38" descr="A blue text on a black background&#10;&#10;Description automatically generated with medium confidence">
              <a:extLst>
                <a:ext uri="{FF2B5EF4-FFF2-40B4-BE49-F238E27FC236}">
                  <a16:creationId xmlns:a16="http://schemas.microsoft.com/office/drawing/2014/main" id="{64367A80-9A41-2ABA-15D1-5A5F71A36E56}"/>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40" name="Picture 39" descr="A black and white sign with white text&#10;&#10;Description automatically generated with low confidence">
              <a:extLst>
                <a:ext uri="{FF2B5EF4-FFF2-40B4-BE49-F238E27FC236}">
                  <a16:creationId xmlns:a16="http://schemas.microsoft.com/office/drawing/2014/main" id="{CB09344D-41AB-2CDB-328C-2A8394820C96}"/>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41" name="Picture 40">
              <a:extLst>
                <a:ext uri="{FF2B5EF4-FFF2-40B4-BE49-F238E27FC236}">
                  <a16:creationId xmlns:a16="http://schemas.microsoft.com/office/drawing/2014/main" id="{31272FC1-1196-A7F1-D410-912C3534723D}"/>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3973817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7C81-A0EF-8902-89EA-8B5EE96DA772}"/>
              </a:ext>
            </a:extLst>
          </p:cNvPr>
          <p:cNvSpPr>
            <a:spLocks noGrp="1"/>
          </p:cNvSpPr>
          <p:nvPr>
            <p:ph type="title"/>
          </p:nvPr>
        </p:nvSpPr>
        <p:spPr/>
        <p:txBody>
          <a:bodyPr/>
          <a:lstStyle/>
          <a:p>
            <a:r>
              <a:rPr lang="en-US" dirty="0"/>
              <a:t>Multi-relationship Graph Module</a:t>
            </a:r>
          </a:p>
        </p:txBody>
      </p:sp>
      <p:sp>
        <p:nvSpPr>
          <p:cNvPr id="3" name="Content Placeholder 2">
            <a:extLst>
              <a:ext uri="{FF2B5EF4-FFF2-40B4-BE49-F238E27FC236}">
                <a16:creationId xmlns:a16="http://schemas.microsoft.com/office/drawing/2014/main" id="{94392F2B-D2F3-B0A2-182D-42FD1EF78990}"/>
              </a:ext>
            </a:extLst>
          </p:cNvPr>
          <p:cNvSpPr>
            <a:spLocks noGrp="1"/>
          </p:cNvSpPr>
          <p:nvPr>
            <p:ph idx="1"/>
          </p:nvPr>
        </p:nvSpPr>
        <p:spPr>
          <a:xfrm>
            <a:off x="292103" y="1012533"/>
            <a:ext cx="10259783" cy="738406"/>
          </a:xfrm>
        </p:spPr>
        <p:txBody>
          <a:bodyPr>
            <a:normAutofit/>
          </a:bodyPr>
          <a:lstStyle/>
          <a:p>
            <a:r>
              <a:rPr lang="en-US" dirty="0"/>
              <a:t>Obtaining the final graph feature</a:t>
            </a:r>
          </a:p>
        </p:txBody>
      </p:sp>
      <p:grpSp>
        <p:nvGrpSpPr>
          <p:cNvPr id="192" name="Group 191">
            <a:extLst>
              <a:ext uri="{FF2B5EF4-FFF2-40B4-BE49-F238E27FC236}">
                <a16:creationId xmlns:a16="http://schemas.microsoft.com/office/drawing/2014/main" id="{D86F8F7D-00A0-3D91-A62D-0CD3EA62FB31}"/>
              </a:ext>
            </a:extLst>
          </p:cNvPr>
          <p:cNvGrpSpPr/>
          <p:nvPr/>
        </p:nvGrpSpPr>
        <p:grpSpPr>
          <a:xfrm>
            <a:off x="4286856" y="6280443"/>
            <a:ext cx="7905144" cy="436112"/>
            <a:chOff x="4286856" y="6317613"/>
            <a:chExt cx="7905144" cy="436112"/>
          </a:xfrm>
        </p:grpSpPr>
        <p:pic>
          <p:nvPicPr>
            <p:cNvPr id="193" name="Picture 192">
              <a:extLst>
                <a:ext uri="{FF2B5EF4-FFF2-40B4-BE49-F238E27FC236}">
                  <a16:creationId xmlns:a16="http://schemas.microsoft.com/office/drawing/2014/main" id="{C9FCDA57-1C41-5AC0-629D-6136E577BAC8}"/>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94" name="Picture 193" descr="Blue letters on a black background&#10;&#10;Description automatically generated with medium confidence">
              <a:extLst>
                <a:ext uri="{FF2B5EF4-FFF2-40B4-BE49-F238E27FC236}">
                  <a16:creationId xmlns:a16="http://schemas.microsoft.com/office/drawing/2014/main" id="{0D26F727-DCB2-40C4-BEF0-DC19DCD1C314}"/>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95" name="Picture 194" descr="A blue text on a black background&#10;&#10;Description automatically generated with medium confidence">
              <a:extLst>
                <a:ext uri="{FF2B5EF4-FFF2-40B4-BE49-F238E27FC236}">
                  <a16:creationId xmlns:a16="http://schemas.microsoft.com/office/drawing/2014/main" id="{650753DA-B4AB-7F9A-8F3E-2B21C5A459F3}"/>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96" name="Picture 195" descr="A black and white sign with white text&#10;&#10;Description automatically generated with low confidence">
              <a:extLst>
                <a:ext uri="{FF2B5EF4-FFF2-40B4-BE49-F238E27FC236}">
                  <a16:creationId xmlns:a16="http://schemas.microsoft.com/office/drawing/2014/main" id="{51B304E1-0989-9108-03E6-B6407D5A0F02}"/>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97" name="Picture 196">
              <a:extLst>
                <a:ext uri="{FF2B5EF4-FFF2-40B4-BE49-F238E27FC236}">
                  <a16:creationId xmlns:a16="http://schemas.microsoft.com/office/drawing/2014/main" id="{1B2A14DF-1A4B-4226-BADB-B65C27D77791}"/>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189" name="TextBox 188">
            <a:extLst>
              <a:ext uri="{FF2B5EF4-FFF2-40B4-BE49-F238E27FC236}">
                <a16:creationId xmlns:a16="http://schemas.microsoft.com/office/drawing/2014/main" id="{90ED7C3E-283A-1612-E6EA-836FE5ADF643}"/>
              </a:ext>
            </a:extLst>
          </p:cNvPr>
          <p:cNvSpPr txBox="1"/>
          <p:nvPr/>
        </p:nvSpPr>
        <p:spPr>
          <a:xfrm>
            <a:off x="2096787" y="3244030"/>
            <a:ext cx="1405706" cy="369332"/>
          </a:xfrm>
          <a:prstGeom prst="rect">
            <a:avLst/>
          </a:prstGeom>
          <a:noFill/>
        </p:spPr>
        <p:txBody>
          <a:bodyPr wrap="none" rtlCol="0">
            <a:spAutoFit/>
          </a:bodyPr>
          <a:lstStyle/>
          <a:p>
            <a:r>
              <a:rPr lang="en-US" dirty="0">
                <a:solidFill>
                  <a:schemeClr val="bg1"/>
                </a:solidFill>
              </a:rPr>
              <a:t>Spatial graph</a:t>
            </a:r>
          </a:p>
        </p:txBody>
      </p:sp>
      <p:grpSp>
        <p:nvGrpSpPr>
          <p:cNvPr id="198" name="Group 197">
            <a:extLst>
              <a:ext uri="{FF2B5EF4-FFF2-40B4-BE49-F238E27FC236}">
                <a16:creationId xmlns:a16="http://schemas.microsoft.com/office/drawing/2014/main" id="{B1DE5EF4-B80E-82EA-D6C9-CEEC75EB709E}"/>
              </a:ext>
            </a:extLst>
          </p:cNvPr>
          <p:cNvGrpSpPr/>
          <p:nvPr/>
        </p:nvGrpSpPr>
        <p:grpSpPr>
          <a:xfrm>
            <a:off x="1540308" y="1721722"/>
            <a:ext cx="2305477" cy="1505019"/>
            <a:chOff x="2710624" y="2048923"/>
            <a:chExt cx="6405392" cy="4181449"/>
          </a:xfrm>
        </p:grpSpPr>
        <p:sp>
          <p:nvSpPr>
            <p:cNvPr id="199" name="Oval 198">
              <a:extLst>
                <a:ext uri="{FF2B5EF4-FFF2-40B4-BE49-F238E27FC236}">
                  <a16:creationId xmlns:a16="http://schemas.microsoft.com/office/drawing/2014/main" id="{5D7FD61E-45E0-903D-4821-7D11258BB68D}"/>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B4600D6E-DCCC-9EFF-1850-D0612AF45208}"/>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51041C36-679F-B09B-B781-DE88208EACF1}"/>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7A705421-6FC7-D499-666E-1776D1CABFA7}"/>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025380C8-11F4-EA23-4312-AE8E32F147D7}"/>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ECF68018-ADFB-9951-2947-F2316CA5A4A5}"/>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B5239D97-8197-63AF-4C3F-EB7AC7F37713}"/>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229C4D14-E471-E8FE-4C1B-FA2ABF185C2F}"/>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7433CC6-5D54-E52A-3F25-728E001D8FAD}"/>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a:extLst>
                <a:ext uri="{FF2B5EF4-FFF2-40B4-BE49-F238E27FC236}">
                  <a16:creationId xmlns:a16="http://schemas.microsoft.com/office/drawing/2014/main" id="{374F2256-93FD-778A-8D35-56ED9D3F1F52}"/>
                </a:ext>
              </a:extLst>
            </p:cNvPr>
            <p:cNvCxnSpPr>
              <a:cxnSpLocks/>
              <a:stCxn id="199" idx="6"/>
              <a:endCxn id="200"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1FC009F-2D72-F4B0-27F2-4CD16AA171D1}"/>
                </a:ext>
              </a:extLst>
            </p:cNvPr>
            <p:cNvCxnSpPr>
              <a:cxnSpLocks/>
              <a:stCxn id="200" idx="6"/>
              <a:endCxn id="207"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F08C952-2867-BF39-04F8-B75586234B3A}"/>
                </a:ext>
              </a:extLst>
            </p:cNvPr>
            <p:cNvCxnSpPr>
              <a:cxnSpLocks/>
              <a:stCxn id="207" idx="4"/>
              <a:endCxn id="206"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C06A6A6-8EEF-405B-7DC5-053DCA0D4E70}"/>
                </a:ext>
              </a:extLst>
            </p:cNvPr>
            <p:cNvCxnSpPr>
              <a:cxnSpLocks/>
              <a:stCxn id="206" idx="3"/>
              <a:endCxn id="205"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72FC1A57-4BAF-00A6-5A1F-C6922934E4FD}"/>
                </a:ext>
              </a:extLst>
            </p:cNvPr>
            <p:cNvCxnSpPr>
              <a:cxnSpLocks/>
              <a:stCxn id="201" idx="4"/>
              <a:endCxn id="205"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7F92C27-E5C8-62C8-49E3-A0EEAA95E116}"/>
                </a:ext>
              </a:extLst>
            </p:cNvPr>
            <p:cNvCxnSpPr>
              <a:cxnSpLocks/>
              <a:stCxn id="204" idx="5"/>
              <a:endCxn id="205"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0F2EB30-DF43-D7D8-450E-0B89E0055CEF}"/>
                </a:ext>
              </a:extLst>
            </p:cNvPr>
            <p:cNvCxnSpPr>
              <a:cxnSpLocks/>
              <a:stCxn id="203" idx="5"/>
              <a:endCxn id="204"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01D7AC7-5D6B-C9A3-FA6F-A84EA4C4622F}"/>
                </a:ext>
              </a:extLst>
            </p:cNvPr>
            <p:cNvCxnSpPr>
              <a:cxnSpLocks/>
              <a:stCxn id="199" idx="3"/>
              <a:endCxn id="203"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EFEACD5-AC7B-5988-F6B8-422C4AFA4378}"/>
                </a:ext>
              </a:extLst>
            </p:cNvPr>
            <p:cNvCxnSpPr>
              <a:cxnSpLocks/>
              <a:stCxn id="199" idx="4"/>
              <a:endCxn id="202"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1CB5623-F38A-8CB6-AB8D-457067E4C815}"/>
                </a:ext>
              </a:extLst>
            </p:cNvPr>
            <p:cNvCxnSpPr>
              <a:cxnSpLocks/>
              <a:stCxn id="200" idx="4"/>
              <a:endCxn id="201"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4710FCCB-D160-9168-472D-A4A1AEFD695D}"/>
                </a:ext>
              </a:extLst>
            </p:cNvPr>
            <p:cNvCxnSpPr>
              <a:cxnSpLocks/>
              <a:stCxn id="207" idx="3"/>
              <a:endCxn id="201"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66B08B3-0893-A7F0-9D4D-096CF2A38576}"/>
                </a:ext>
              </a:extLst>
            </p:cNvPr>
            <p:cNvCxnSpPr>
              <a:cxnSpLocks/>
              <a:stCxn id="201" idx="1"/>
              <a:endCxn id="202"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5307237-EFC5-77F4-16D8-68A012E3E7E9}"/>
                </a:ext>
              </a:extLst>
            </p:cNvPr>
            <p:cNvCxnSpPr>
              <a:cxnSpLocks/>
              <a:stCxn id="204" idx="7"/>
              <a:endCxn id="202"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8693C6AA-CE72-3AE3-B225-240580AC0719}"/>
                </a:ext>
              </a:extLst>
            </p:cNvPr>
            <p:cNvCxnSpPr>
              <a:cxnSpLocks/>
              <a:stCxn id="203" idx="6"/>
              <a:endCxn id="202"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ED764743-EB25-90B4-3A1E-EA41F2C2BE8E}"/>
                </a:ext>
              </a:extLst>
            </p:cNvPr>
            <p:cNvCxnSpPr>
              <a:cxnSpLocks/>
              <a:stCxn id="204" idx="6"/>
              <a:endCxn id="201"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6E65202-F229-DB37-AFE5-F3C27E987754}"/>
                </a:ext>
              </a:extLst>
            </p:cNvPr>
            <p:cNvCxnSpPr>
              <a:cxnSpLocks/>
              <a:stCxn id="201" idx="5"/>
              <a:endCxn id="206"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0" name="TextBox 189">
            <a:extLst>
              <a:ext uri="{FF2B5EF4-FFF2-40B4-BE49-F238E27FC236}">
                <a16:creationId xmlns:a16="http://schemas.microsoft.com/office/drawing/2014/main" id="{C8DC1010-96AD-1B0F-29D6-21EF178747C1}"/>
              </a:ext>
            </a:extLst>
          </p:cNvPr>
          <p:cNvSpPr txBox="1"/>
          <p:nvPr/>
        </p:nvSpPr>
        <p:spPr>
          <a:xfrm>
            <a:off x="5623081" y="3244030"/>
            <a:ext cx="1676613" cy="369332"/>
          </a:xfrm>
          <a:prstGeom prst="rect">
            <a:avLst/>
          </a:prstGeom>
          <a:noFill/>
        </p:spPr>
        <p:txBody>
          <a:bodyPr wrap="none" rtlCol="0">
            <a:spAutoFit/>
          </a:bodyPr>
          <a:lstStyle/>
          <a:p>
            <a:r>
              <a:rPr lang="en-US" dirty="0">
                <a:solidFill>
                  <a:schemeClr val="bg1"/>
                </a:solidFill>
              </a:rPr>
              <a:t>Semantic graph</a:t>
            </a:r>
          </a:p>
        </p:txBody>
      </p:sp>
      <p:grpSp>
        <p:nvGrpSpPr>
          <p:cNvPr id="250" name="Group 249">
            <a:extLst>
              <a:ext uri="{FF2B5EF4-FFF2-40B4-BE49-F238E27FC236}">
                <a16:creationId xmlns:a16="http://schemas.microsoft.com/office/drawing/2014/main" id="{58FB98DC-E130-FA58-B5C2-E2C8A0930FF4}"/>
              </a:ext>
            </a:extLst>
          </p:cNvPr>
          <p:cNvGrpSpPr/>
          <p:nvPr/>
        </p:nvGrpSpPr>
        <p:grpSpPr>
          <a:xfrm>
            <a:off x="5155378" y="1721722"/>
            <a:ext cx="2305477" cy="1505019"/>
            <a:chOff x="2710624" y="2048923"/>
            <a:chExt cx="6405392" cy="4181449"/>
          </a:xfrm>
        </p:grpSpPr>
        <p:sp>
          <p:nvSpPr>
            <p:cNvPr id="251" name="Oval 250">
              <a:extLst>
                <a:ext uri="{FF2B5EF4-FFF2-40B4-BE49-F238E27FC236}">
                  <a16:creationId xmlns:a16="http://schemas.microsoft.com/office/drawing/2014/main" id="{A83C02E0-3336-8D3A-DECA-FCF852D722BC}"/>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5708A52F-FB24-F515-F0B2-97AFD5A6C9F4}"/>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C04B0807-D709-C027-3A4E-ED4AD5557B51}"/>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47598997-DF44-6FDE-2E54-60D805ED7DF2}"/>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7EDD8B15-FFCD-DFAA-7079-0EF010FB32D5}"/>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7989280F-9FA1-BC07-916C-9C9CD07ED66E}"/>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B81582ED-5B94-3F04-EC6B-B029D2C577D7}"/>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1709D395-9E2F-CFD8-FEA8-4714397F43D5}"/>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55453D87-41CE-05F4-3514-3293D94FFAB5}"/>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a:extLst>
                <a:ext uri="{FF2B5EF4-FFF2-40B4-BE49-F238E27FC236}">
                  <a16:creationId xmlns:a16="http://schemas.microsoft.com/office/drawing/2014/main" id="{7696A80F-A347-CE73-FEB2-0055AC8D8519}"/>
                </a:ext>
              </a:extLst>
            </p:cNvPr>
            <p:cNvCxnSpPr>
              <a:cxnSpLocks/>
              <a:stCxn id="251" idx="6"/>
              <a:endCxn id="252"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8D1DB774-FD95-8F6C-3AA6-9216CD2ED752}"/>
                </a:ext>
              </a:extLst>
            </p:cNvPr>
            <p:cNvCxnSpPr>
              <a:cxnSpLocks/>
              <a:stCxn id="252" idx="6"/>
              <a:endCxn id="259"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112B57F-E800-4197-F029-8A36CCB986AA}"/>
                </a:ext>
              </a:extLst>
            </p:cNvPr>
            <p:cNvCxnSpPr>
              <a:cxnSpLocks/>
              <a:stCxn id="259" idx="4"/>
              <a:endCxn id="258"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1737943-7F14-987B-9DFC-C868F34F2094}"/>
                </a:ext>
              </a:extLst>
            </p:cNvPr>
            <p:cNvCxnSpPr>
              <a:cxnSpLocks/>
              <a:stCxn id="258" idx="3"/>
              <a:endCxn id="257"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CD1CE88-DA74-3A99-1460-F51976180B12}"/>
                </a:ext>
              </a:extLst>
            </p:cNvPr>
            <p:cNvCxnSpPr>
              <a:cxnSpLocks/>
              <a:stCxn id="253" idx="4"/>
              <a:endCxn id="257"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B6A684F-DBBB-F8A3-1C95-F905AD307D03}"/>
                </a:ext>
              </a:extLst>
            </p:cNvPr>
            <p:cNvCxnSpPr>
              <a:cxnSpLocks/>
              <a:stCxn id="256" idx="5"/>
              <a:endCxn id="257"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C716C139-DCB0-5D84-6BA5-339EA2E8F56B}"/>
                </a:ext>
              </a:extLst>
            </p:cNvPr>
            <p:cNvCxnSpPr>
              <a:cxnSpLocks/>
              <a:stCxn id="255" idx="5"/>
              <a:endCxn id="256"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2DC392A-AB45-CD86-8983-28A6A2E2B05C}"/>
                </a:ext>
              </a:extLst>
            </p:cNvPr>
            <p:cNvCxnSpPr>
              <a:cxnSpLocks/>
              <a:stCxn id="251" idx="3"/>
              <a:endCxn id="255"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BB36532-B2C4-3E22-E524-0DE980062C3F}"/>
                </a:ext>
              </a:extLst>
            </p:cNvPr>
            <p:cNvCxnSpPr>
              <a:cxnSpLocks/>
              <a:stCxn id="251" idx="4"/>
              <a:endCxn id="254"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272988C2-7164-6C1A-14E0-98C1BCF4B850}"/>
                </a:ext>
              </a:extLst>
            </p:cNvPr>
            <p:cNvCxnSpPr>
              <a:cxnSpLocks/>
              <a:stCxn id="252" idx="4"/>
              <a:endCxn id="253"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53D5E06E-D759-6DAC-26FC-318948369211}"/>
                </a:ext>
              </a:extLst>
            </p:cNvPr>
            <p:cNvCxnSpPr>
              <a:cxnSpLocks/>
              <a:stCxn id="259" idx="3"/>
              <a:endCxn id="253"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9877ED91-197E-0052-4D9A-2B935C83F338}"/>
                </a:ext>
              </a:extLst>
            </p:cNvPr>
            <p:cNvCxnSpPr>
              <a:cxnSpLocks/>
              <a:stCxn id="253" idx="1"/>
              <a:endCxn id="254"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D6B42E61-46AA-95D7-F173-684B44D0B8A8}"/>
                </a:ext>
              </a:extLst>
            </p:cNvPr>
            <p:cNvCxnSpPr>
              <a:cxnSpLocks/>
              <a:stCxn id="256" idx="7"/>
              <a:endCxn id="254"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83F05AAC-B9D6-1C2D-5E15-9B0BEFE20046}"/>
                </a:ext>
              </a:extLst>
            </p:cNvPr>
            <p:cNvCxnSpPr>
              <a:cxnSpLocks/>
              <a:stCxn id="255" idx="6"/>
              <a:endCxn id="254"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8D59B4B6-BAAC-9BEA-607E-266AF12E833E}"/>
                </a:ext>
              </a:extLst>
            </p:cNvPr>
            <p:cNvCxnSpPr>
              <a:cxnSpLocks/>
              <a:stCxn id="256" idx="6"/>
              <a:endCxn id="253"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048D06C-C9E7-1492-A536-DA2C6C411FE3}"/>
                </a:ext>
              </a:extLst>
            </p:cNvPr>
            <p:cNvCxnSpPr>
              <a:cxnSpLocks/>
              <a:stCxn id="253" idx="5"/>
              <a:endCxn id="258"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21E0C35C-5BAA-BF90-D5DF-745777B3A46F}"/>
              </a:ext>
            </a:extLst>
          </p:cNvPr>
          <p:cNvSpPr txBox="1"/>
          <p:nvPr/>
        </p:nvSpPr>
        <p:spPr>
          <a:xfrm>
            <a:off x="9308241" y="3243549"/>
            <a:ext cx="1521635" cy="369332"/>
          </a:xfrm>
          <a:prstGeom prst="rect">
            <a:avLst/>
          </a:prstGeom>
          <a:noFill/>
        </p:spPr>
        <p:txBody>
          <a:bodyPr wrap="none" rtlCol="0">
            <a:spAutoFit/>
          </a:bodyPr>
          <a:lstStyle/>
          <a:p>
            <a:r>
              <a:rPr lang="en-US" dirty="0">
                <a:solidFill>
                  <a:schemeClr val="bg1"/>
                </a:solidFill>
              </a:rPr>
              <a:t>Implicit graph</a:t>
            </a:r>
          </a:p>
        </p:txBody>
      </p:sp>
      <p:grpSp>
        <p:nvGrpSpPr>
          <p:cNvPr id="276" name="Group 275">
            <a:extLst>
              <a:ext uri="{FF2B5EF4-FFF2-40B4-BE49-F238E27FC236}">
                <a16:creationId xmlns:a16="http://schemas.microsoft.com/office/drawing/2014/main" id="{FE8C5570-5194-43A3-F60D-DEF8F8F50286}"/>
              </a:ext>
            </a:extLst>
          </p:cNvPr>
          <p:cNvGrpSpPr/>
          <p:nvPr/>
        </p:nvGrpSpPr>
        <p:grpSpPr>
          <a:xfrm>
            <a:off x="8727918" y="1700457"/>
            <a:ext cx="2305477" cy="1505019"/>
            <a:chOff x="2710624" y="2048923"/>
            <a:chExt cx="6405392" cy="4181449"/>
          </a:xfrm>
        </p:grpSpPr>
        <p:sp>
          <p:nvSpPr>
            <p:cNvPr id="277" name="Oval 276">
              <a:extLst>
                <a:ext uri="{FF2B5EF4-FFF2-40B4-BE49-F238E27FC236}">
                  <a16:creationId xmlns:a16="http://schemas.microsoft.com/office/drawing/2014/main" id="{E89F2C87-7CEF-5BC2-640D-0432CE05ED43}"/>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B6092C66-6B64-0A54-9AA6-16F9C719DCD6}"/>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C97992A5-2A79-DE41-469C-C10876DE721E}"/>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E6AFE6E9-0C03-D570-5340-55FCEA05ADDD}"/>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C3F85514-C28C-D070-BE14-97240B13381A}"/>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ED337655-205C-FA7F-5BAA-72CCC65B78E5}"/>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5C27308A-53D6-2075-7E3C-8B89848A8148}"/>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864EAC70-2E88-43A0-FBB2-0AEECCB435CD}"/>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352241B3-35E7-CEC7-829C-41087716EA18}"/>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 name="Straight Connector 285">
              <a:extLst>
                <a:ext uri="{FF2B5EF4-FFF2-40B4-BE49-F238E27FC236}">
                  <a16:creationId xmlns:a16="http://schemas.microsoft.com/office/drawing/2014/main" id="{B3F3D635-2FBB-3E8C-540C-56C650065718}"/>
                </a:ext>
              </a:extLst>
            </p:cNvPr>
            <p:cNvCxnSpPr>
              <a:cxnSpLocks/>
              <a:stCxn id="277" idx="6"/>
              <a:endCxn id="278"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4EF6BFC-B1E2-48D6-9875-5AED947A5815}"/>
                </a:ext>
              </a:extLst>
            </p:cNvPr>
            <p:cNvCxnSpPr>
              <a:cxnSpLocks/>
              <a:stCxn id="278" idx="6"/>
              <a:endCxn id="285"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CBF873A6-1EA9-CE55-66A7-FAB2704D422C}"/>
                </a:ext>
              </a:extLst>
            </p:cNvPr>
            <p:cNvCxnSpPr>
              <a:cxnSpLocks/>
              <a:stCxn id="285" idx="4"/>
              <a:endCxn id="284"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58FF81F-E3BD-B846-6311-DF1867658D09}"/>
                </a:ext>
              </a:extLst>
            </p:cNvPr>
            <p:cNvCxnSpPr>
              <a:cxnSpLocks/>
              <a:stCxn id="284" idx="3"/>
              <a:endCxn id="283"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9B7FB751-7025-CCC2-6392-51D242524050}"/>
                </a:ext>
              </a:extLst>
            </p:cNvPr>
            <p:cNvCxnSpPr>
              <a:cxnSpLocks/>
              <a:stCxn id="279" idx="4"/>
              <a:endCxn id="283"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1334377C-D5A9-0D5B-3E0E-082FDF1F264C}"/>
                </a:ext>
              </a:extLst>
            </p:cNvPr>
            <p:cNvCxnSpPr>
              <a:cxnSpLocks/>
              <a:stCxn id="282" idx="5"/>
              <a:endCxn id="283"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779D29B-A0DD-0D6F-DCBF-534A45E4D995}"/>
                </a:ext>
              </a:extLst>
            </p:cNvPr>
            <p:cNvCxnSpPr>
              <a:cxnSpLocks/>
              <a:stCxn id="281" idx="5"/>
              <a:endCxn id="282"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0E401EA4-3061-0169-0EC7-E36628E8F31F}"/>
                </a:ext>
              </a:extLst>
            </p:cNvPr>
            <p:cNvCxnSpPr>
              <a:cxnSpLocks/>
              <a:stCxn id="277" idx="3"/>
              <a:endCxn id="281"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7EAAB194-326F-F5C6-8417-54448BF09DC2}"/>
                </a:ext>
              </a:extLst>
            </p:cNvPr>
            <p:cNvCxnSpPr>
              <a:cxnSpLocks/>
              <a:stCxn id="277" idx="4"/>
              <a:endCxn id="280"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1C7EB7B9-56E1-3489-1CF7-4252A40E3043}"/>
                </a:ext>
              </a:extLst>
            </p:cNvPr>
            <p:cNvCxnSpPr>
              <a:cxnSpLocks/>
              <a:stCxn id="278" idx="4"/>
              <a:endCxn id="279"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83EB070A-82CF-96D2-C4C7-1640CD8381BE}"/>
                </a:ext>
              </a:extLst>
            </p:cNvPr>
            <p:cNvCxnSpPr>
              <a:cxnSpLocks/>
              <a:stCxn id="285" idx="3"/>
              <a:endCxn id="279"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922526DE-E941-09EB-32F1-F811A5421E39}"/>
                </a:ext>
              </a:extLst>
            </p:cNvPr>
            <p:cNvCxnSpPr>
              <a:cxnSpLocks/>
              <a:stCxn id="279" idx="1"/>
              <a:endCxn id="280"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AE5413C9-8C92-CC6B-D9B7-4662996EA306}"/>
                </a:ext>
              </a:extLst>
            </p:cNvPr>
            <p:cNvCxnSpPr>
              <a:cxnSpLocks/>
              <a:stCxn id="282" idx="7"/>
              <a:endCxn id="280"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3913D32-FA23-4241-C194-137E02D8E7F6}"/>
                </a:ext>
              </a:extLst>
            </p:cNvPr>
            <p:cNvCxnSpPr>
              <a:cxnSpLocks/>
              <a:stCxn id="281" idx="6"/>
              <a:endCxn id="280"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C71E55F7-B03B-FB27-BD5F-D849E9FF6491}"/>
                </a:ext>
              </a:extLst>
            </p:cNvPr>
            <p:cNvCxnSpPr>
              <a:cxnSpLocks/>
              <a:stCxn id="282" idx="6"/>
              <a:endCxn id="279"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EB7C32FB-F066-8D54-4E77-D6D241FEDA1E}"/>
                </a:ext>
              </a:extLst>
            </p:cNvPr>
            <p:cNvCxnSpPr>
              <a:cxnSpLocks/>
              <a:stCxn id="279" idx="5"/>
              <a:endCxn id="284"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96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500"/>
                                        <p:tgtEl>
                                          <p:spTgt spid="1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9"/>
                                        </p:tgtEl>
                                        <p:attrNameLst>
                                          <p:attrName>style.visibility</p:attrName>
                                        </p:attrNameLst>
                                      </p:cBhvr>
                                      <p:to>
                                        <p:strVal val="visible"/>
                                      </p:to>
                                    </p:set>
                                    <p:animEffect transition="in" filter="fade">
                                      <p:cBhvr>
                                        <p:cTn id="10" dur="500"/>
                                        <p:tgtEl>
                                          <p:spTgt spid="1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0"/>
                                        </p:tgtEl>
                                        <p:attrNameLst>
                                          <p:attrName>style.visibility</p:attrName>
                                        </p:attrNameLst>
                                      </p:cBhvr>
                                      <p:to>
                                        <p:strVal val="visible"/>
                                      </p:to>
                                    </p:set>
                                    <p:animEffect transition="in" filter="fade">
                                      <p:cBhvr>
                                        <p:cTn id="15" dur="500"/>
                                        <p:tgtEl>
                                          <p:spTgt spid="2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500"/>
                                        <p:tgtEl>
                                          <p:spTgt spid="1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animEffect transition="in" filter="fade">
                                      <p:cBhvr>
                                        <p:cTn id="23" dur="500"/>
                                        <p:tgtEl>
                                          <p:spTgt spid="2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fade">
                                      <p:cBhvr>
                                        <p:cTn id="26" dur="500"/>
                                        <p:tgtEl>
                                          <p:spTgt spid="1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89"/>
                                        </p:tgtEl>
                                      </p:cBhvr>
                                    </p:animEffect>
                                    <p:set>
                                      <p:cBhvr>
                                        <p:cTn id="31" dur="1" fill="hold">
                                          <p:stCondLst>
                                            <p:cond delay="499"/>
                                          </p:stCondLst>
                                        </p:cTn>
                                        <p:tgtEl>
                                          <p:spTgt spid="18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90"/>
                                        </p:tgtEl>
                                      </p:cBhvr>
                                    </p:animEffect>
                                    <p:set>
                                      <p:cBhvr>
                                        <p:cTn id="34" dur="1" fill="hold">
                                          <p:stCondLst>
                                            <p:cond delay="499"/>
                                          </p:stCondLst>
                                        </p:cTn>
                                        <p:tgtEl>
                                          <p:spTgt spid="19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91"/>
                                        </p:tgtEl>
                                      </p:cBhvr>
                                    </p:animEffect>
                                    <p:set>
                                      <p:cBhvr>
                                        <p:cTn id="37" dur="1" fill="hold">
                                          <p:stCondLst>
                                            <p:cond delay="499"/>
                                          </p:stCondLst>
                                        </p:cTn>
                                        <p:tgtEl>
                                          <p:spTgt spid="1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89" grpId="1"/>
      <p:bldP spid="190" grpId="0"/>
      <p:bldP spid="190" grpId="1"/>
      <p:bldP spid="191" grpId="0"/>
      <p:bldP spid="191"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7C81-A0EF-8902-89EA-8B5EE96DA772}"/>
              </a:ext>
            </a:extLst>
          </p:cNvPr>
          <p:cNvSpPr>
            <a:spLocks noGrp="1"/>
          </p:cNvSpPr>
          <p:nvPr>
            <p:ph type="title"/>
          </p:nvPr>
        </p:nvSpPr>
        <p:spPr/>
        <p:txBody>
          <a:bodyPr/>
          <a:lstStyle/>
          <a:p>
            <a:r>
              <a:rPr lang="en-US" dirty="0"/>
              <a:t>Multi-relationship Graph Module</a:t>
            </a:r>
          </a:p>
        </p:txBody>
      </p:sp>
      <p:sp>
        <p:nvSpPr>
          <p:cNvPr id="3" name="Content Placeholder 2">
            <a:extLst>
              <a:ext uri="{FF2B5EF4-FFF2-40B4-BE49-F238E27FC236}">
                <a16:creationId xmlns:a16="http://schemas.microsoft.com/office/drawing/2014/main" id="{94392F2B-D2F3-B0A2-182D-42FD1EF78990}"/>
              </a:ext>
            </a:extLst>
          </p:cNvPr>
          <p:cNvSpPr>
            <a:spLocks noGrp="1"/>
          </p:cNvSpPr>
          <p:nvPr>
            <p:ph idx="1"/>
          </p:nvPr>
        </p:nvSpPr>
        <p:spPr>
          <a:xfrm>
            <a:off x="292103" y="1012533"/>
            <a:ext cx="10259783" cy="738406"/>
          </a:xfrm>
        </p:spPr>
        <p:txBody>
          <a:bodyPr>
            <a:normAutofit/>
          </a:bodyPr>
          <a:lstStyle/>
          <a:p>
            <a:r>
              <a:rPr lang="en-US" dirty="0"/>
              <a:t>Obtaining the final graph feature</a:t>
            </a:r>
          </a:p>
        </p:txBody>
      </p:sp>
      <p:grpSp>
        <p:nvGrpSpPr>
          <p:cNvPr id="209" name="Group 208">
            <a:extLst>
              <a:ext uri="{FF2B5EF4-FFF2-40B4-BE49-F238E27FC236}">
                <a16:creationId xmlns:a16="http://schemas.microsoft.com/office/drawing/2014/main" id="{954DCA36-E791-2E51-8F30-209D134756F9}"/>
              </a:ext>
            </a:extLst>
          </p:cNvPr>
          <p:cNvGrpSpPr/>
          <p:nvPr/>
        </p:nvGrpSpPr>
        <p:grpSpPr>
          <a:xfrm>
            <a:off x="2386312" y="3126166"/>
            <a:ext cx="9560364" cy="2982295"/>
            <a:chOff x="2386312" y="3126166"/>
            <a:chExt cx="9560364" cy="2982295"/>
          </a:xfrm>
        </p:grpSpPr>
        <p:grpSp>
          <p:nvGrpSpPr>
            <p:cNvPr id="4" name="Group 3">
              <a:extLst>
                <a:ext uri="{FF2B5EF4-FFF2-40B4-BE49-F238E27FC236}">
                  <a16:creationId xmlns:a16="http://schemas.microsoft.com/office/drawing/2014/main" id="{CDF590A9-9040-1507-760E-159ADE053433}"/>
                </a:ext>
              </a:extLst>
            </p:cNvPr>
            <p:cNvGrpSpPr/>
            <p:nvPr/>
          </p:nvGrpSpPr>
          <p:grpSpPr>
            <a:xfrm>
              <a:off x="2386312" y="3126166"/>
              <a:ext cx="7960029" cy="2982295"/>
              <a:chOff x="2386312" y="3126166"/>
              <a:chExt cx="7960029" cy="2982295"/>
            </a:xfrm>
          </p:grpSpPr>
          <p:grpSp>
            <p:nvGrpSpPr>
              <p:cNvPr id="91" name="Google Shape;232;p16">
                <a:extLst>
                  <a:ext uri="{FF2B5EF4-FFF2-40B4-BE49-F238E27FC236}">
                    <a16:creationId xmlns:a16="http://schemas.microsoft.com/office/drawing/2014/main" id="{9C2126FD-A1C9-975E-BDD5-27CC3FAAA716}"/>
                  </a:ext>
                </a:extLst>
              </p:cNvPr>
              <p:cNvGrpSpPr/>
              <p:nvPr/>
            </p:nvGrpSpPr>
            <p:grpSpPr>
              <a:xfrm>
                <a:off x="6108621" y="3672971"/>
                <a:ext cx="641171" cy="603774"/>
                <a:chOff x="2854300" y="1168125"/>
                <a:chExt cx="2434334" cy="532800"/>
              </a:xfrm>
              <a:solidFill>
                <a:srgbClr val="9DC3E6"/>
              </a:solidFill>
            </p:grpSpPr>
            <p:sp>
              <p:nvSpPr>
                <p:cNvPr id="92" name="Google Shape;233;p16">
                  <a:extLst>
                    <a:ext uri="{FF2B5EF4-FFF2-40B4-BE49-F238E27FC236}">
                      <a16:creationId xmlns:a16="http://schemas.microsoft.com/office/drawing/2014/main" id="{078810B9-262D-5622-9FE2-BE9DC778015C}"/>
                    </a:ext>
                  </a:extLst>
                </p:cNvPr>
                <p:cNvSpPr/>
                <p:nvPr/>
              </p:nvSpPr>
              <p:spPr>
                <a:xfrm flipH="1">
                  <a:off x="28543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93" name="Google Shape;234;p16">
                  <a:extLst>
                    <a:ext uri="{FF2B5EF4-FFF2-40B4-BE49-F238E27FC236}">
                      <a16:creationId xmlns:a16="http://schemas.microsoft.com/office/drawing/2014/main" id="{1F1D5FA2-F9AC-D4D2-4741-B3D0D2022677}"/>
                    </a:ext>
                  </a:extLst>
                </p:cNvPr>
                <p:cNvSpPr/>
                <p:nvPr/>
              </p:nvSpPr>
              <p:spPr>
                <a:xfrm flipH="1">
                  <a:off x="34351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94" name="Google Shape;233;p16">
                  <a:extLst>
                    <a:ext uri="{FF2B5EF4-FFF2-40B4-BE49-F238E27FC236}">
                      <a16:creationId xmlns:a16="http://schemas.microsoft.com/office/drawing/2014/main" id="{A05CB41B-2722-A595-EEE0-69819E0A2759}"/>
                    </a:ext>
                  </a:extLst>
                </p:cNvPr>
                <p:cNvSpPr/>
                <p:nvPr/>
              </p:nvSpPr>
              <p:spPr>
                <a:xfrm flipH="1">
                  <a:off x="4707834"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grpSp>
          <p:grpSp>
            <p:nvGrpSpPr>
              <p:cNvPr id="95" name="Google Shape;232;p16">
                <a:extLst>
                  <a:ext uri="{FF2B5EF4-FFF2-40B4-BE49-F238E27FC236}">
                    <a16:creationId xmlns:a16="http://schemas.microsoft.com/office/drawing/2014/main" id="{C79FC9DF-ED3D-E578-FAB5-AF01CCC1731D}"/>
                  </a:ext>
                </a:extLst>
              </p:cNvPr>
              <p:cNvGrpSpPr/>
              <p:nvPr/>
            </p:nvGrpSpPr>
            <p:grpSpPr>
              <a:xfrm>
                <a:off x="2386312" y="3672971"/>
                <a:ext cx="641171" cy="603774"/>
                <a:chOff x="2854300" y="1168125"/>
                <a:chExt cx="2434334" cy="532800"/>
              </a:xfrm>
              <a:gradFill flip="none" rotWithShape="1">
                <a:gsLst>
                  <a:gs pos="0">
                    <a:schemeClr val="accent6">
                      <a:lumMod val="0"/>
                      <a:lumOff val="100000"/>
                    </a:schemeClr>
                  </a:gs>
                  <a:gs pos="100000">
                    <a:srgbClr val="9F9F9F"/>
                  </a:gs>
                </a:gsLst>
                <a:lin ang="5400000" scaled="0"/>
                <a:tileRect/>
              </a:gradFill>
            </p:grpSpPr>
            <p:sp>
              <p:nvSpPr>
                <p:cNvPr id="96" name="Google Shape;233;p16">
                  <a:extLst>
                    <a:ext uri="{FF2B5EF4-FFF2-40B4-BE49-F238E27FC236}">
                      <a16:creationId xmlns:a16="http://schemas.microsoft.com/office/drawing/2014/main" id="{28ABF02A-ABCC-2F8C-BE0E-8395F2701466}"/>
                    </a:ext>
                  </a:extLst>
                </p:cNvPr>
                <p:cNvSpPr/>
                <p:nvPr/>
              </p:nvSpPr>
              <p:spPr>
                <a:xfrm flipH="1">
                  <a:off x="2854300" y="1168125"/>
                  <a:ext cx="580800" cy="532800"/>
                </a:xfrm>
                <a:prstGeom prst="rect">
                  <a:avLst/>
                </a:prstGeom>
                <a:solidFill>
                  <a:schemeClr val="bg1">
                    <a:lumMod val="75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97" name="Google Shape;234;p16">
                  <a:extLst>
                    <a:ext uri="{FF2B5EF4-FFF2-40B4-BE49-F238E27FC236}">
                      <a16:creationId xmlns:a16="http://schemas.microsoft.com/office/drawing/2014/main" id="{D572A237-F958-0B91-21B4-01B74BA07EE7}"/>
                    </a:ext>
                  </a:extLst>
                </p:cNvPr>
                <p:cNvSpPr/>
                <p:nvPr/>
              </p:nvSpPr>
              <p:spPr>
                <a:xfrm flipH="1">
                  <a:off x="3435100" y="1168125"/>
                  <a:ext cx="580800" cy="532800"/>
                </a:xfrm>
                <a:prstGeom prst="rect">
                  <a:avLst/>
                </a:prstGeom>
                <a:solidFill>
                  <a:schemeClr val="bg1">
                    <a:lumMod val="75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98" name="Google Shape;233;p16">
                  <a:extLst>
                    <a:ext uri="{FF2B5EF4-FFF2-40B4-BE49-F238E27FC236}">
                      <a16:creationId xmlns:a16="http://schemas.microsoft.com/office/drawing/2014/main" id="{98618409-A065-4A41-FE70-E5D3F394234C}"/>
                    </a:ext>
                  </a:extLst>
                </p:cNvPr>
                <p:cNvSpPr/>
                <p:nvPr/>
              </p:nvSpPr>
              <p:spPr>
                <a:xfrm flipH="1">
                  <a:off x="4707834" y="1168125"/>
                  <a:ext cx="580800" cy="532800"/>
                </a:xfrm>
                <a:prstGeom prst="rect">
                  <a:avLst/>
                </a:prstGeom>
                <a:solidFill>
                  <a:schemeClr val="bg1">
                    <a:lumMod val="75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grpSp>
          <p:grpSp>
            <p:nvGrpSpPr>
              <p:cNvPr id="99" name="Google Shape;232;p16">
                <a:extLst>
                  <a:ext uri="{FF2B5EF4-FFF2-40B4-BE49-F238E27FC236}">
                    <a16:creationId xmlns:a16="http://schemas.microsoft.com/office/drawing/2014/main" id="{88B42308-3478-9E0E-DD0F-4F66AE56E23F}"/>
                  </a:ext>
                </a:extLst>
              </p:cNvPr>
              <p:cNvGrpSpPr/>
              <p:nvPr/>
            </p:nvGrpSpPr>
            <p:grpSpPr>
              <a:xfrm>
                <a:off x="9705170" y="3649133"/>
                <a:ext cx="641171" cy="603774"/>
                <a:chOff x="2854300" y="1168125"/>
                <a:chExt cx="2434334" cy="532800"/>
              </a:xfrm>
              <a:solidFill>
                <a:srgbClr val="A9D18E"/>
              </a:solidFill>
            </p:grpSpPr>
            <p:sp>
              <p:nvSpPr>
                <p:cNvPr id="100" name="Google Shape;233;p16">
                  <a:extLst>
                    <a:ext uri="{FF2B5EF4-FFF2-40B4-BE49-F238E27FC236}">
                      <a16:creationId xmlns:a16="http://schemas.microsoft.com/office/drawing/2014/main" id="{E0F8708D-4EA0-73C0-6755-38A395CD36A6}"/>
                    </a:ext>
                  </a:extLst>
                </p:cNvPr>
                <p:cNvSpPr/>
                <p:nvPr/>
              </p:nvSpPr>
              <p:spPr>
                <a:xfrm flipH="1">
                  <a:off x="28543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101" name="Google Shape;234;p16">
                  <a:extLst>
                    <a:ext uri="{FF2B5EF4-FFF2-40B4-BE49-F238E27FC236}">
                      <a16:creationId xmlns:a16="http://schemas.microsoft.com/office/drawing/2014/main" id="{4415A532-5D7A-1B38-87F1-AD24A96601AE}"/>
                    </a:ext>
                  </a:extLst>
                </p:cNvPr>
                <p:cNvSpPr/>
                <p:nvPr/>
              </p:nvSpPr>
              <p:spPr>
                <a:xfrm flipH="1">
                  <a:off x="34351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sp>
              <p:nvSpPr>
                <p:cNvPr id="102" name="Google Shape;233;p16">
                  <a:extLst>
                    <a:ext uri="{FF2B5EF4-FFF2-40B4-BE49-F238E27FC236}">
                      <a16:creationId xmlns:a16="http://schemas.microsoft.com/office/drawing/2014/main" id="{2B1BB135-5B4F-9753-7C4B-C792483763E1}"/>
                    </a:ext>
                  </a:extLst>
                </p:cNvPr>
                <p:cNvSpPr/>
                <p:nvPr/>
              </p:nvSpPr>
              <p:spPr>
                <a:xfrm flipH="1">
                  <a:off x="4707834"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solidFill>
                      <a:schemeClr val="bg1"/>
                    </a:solidFill>
                    <a:latin typeface="Times New Roman" panose="02020603050405020304" pitchFamily="18" charset="0"/>
                    <a:cs typeface="Times New Roman" panose="02020603050405020304" pitchFamily="18" charset="0"/>
                  </a:endParaRPr>
                </a:p>
              </p:txBody>
            </p:sp>
          </p:grpSp>
          <p:sp>
            <p:nvSpPr>
              <p:cNvPr id="104" name="TextBox 324">
                <a:extLst>
                  <a:ext uri="{FF2B5EF4-FFF2-40B4-BE49-F238E27FC236}">
                    <a16:creationId xmlns:a16="http://schemas.microsoft.com/office/drawing/2014/main" id="{8CC3BE97-0ED2-3B26-1B7D-7FAF475295D8}"/>
                  </a:ext>
                </a:extLst>
              </p:cNvPr>
              <p:cNvSpPr txBox="1"/>
              <p:nvPr/>
            </p:nvSpPr>
            <p:spPr>
              <a:xfrm>
                <a:off x="2620847" y="3736742"/>
                <a:ext cx="343364" cy="369332"/>
              </a:xfrm>
              <a:prstGeom prst="rect">
                <a:avLst/>
              </a:prstGeom>
              <a:noFill/>
            </p:spPr>
            <p:txBody>
              <a:bodyPr wrap="none" rtlCol="0">
                <a:spAutoFit/>
              </a:bodyPr>
              <a:lstStyle/>
              <a:p>
                <a:r>
                  <a:rPr lang="en-US" altLang="zh-CN" dirty="0">
                    <a:solidFill>
                      <a:schemeClr val="bg1"/>
                    </a:solidFill>
                  </a:rPr>
                  <a:t>…</a:t>
                </a:r>
                <a:endParaRPr lang="en-US" dirty="0">
                  <a:solidFill>
                    <a:schemeClr val="bg1"/>
                  </a:solidFill>
                </a:endParaRPr>
              </a:p>
            </p:txBody>
          </p:sp>
          <p:sp>
            <p:nvSpPr>
              <p:cNvPr id="105" name="TextBox 324">
                <a:extLst>
                  <a:ext uri="{FF2B5EF4-FFF2-40B4-BE49-F238E27FC236}">
                    <a16:creationId xmlns:a16="http://schemas.microsoft.com/office/drawing/2014/main" id="{E6F5B0B3-EA90-F03E-4203-C639B2F24E2E}"/>
                  </a:ext>
                </a:extLst>
              </p:cNvPr>
              <p:cNvSpPr txBox="1"/>
              <p:nvPr/>
            </p:nvSpPr>
            <p:spPr>
              <a:xfrm>
                <a:off x="6341792" y="3747037"/>
                <a:ext cx="343364" cy="369332"/>
              </a:xfrm>
              <a:prstGeom prst="rect">
                <a:avLst/>
              </a:prstGeom>
              <a:noFill/>
            </p:spPr>
            <p:txBody>
              <a:bodyPr wrap="none" rtlCol="0">
                <a:spAutoFit/>
              </a:bodyPr>
              <a:lstStyle/>
              <a:p>
                <a:r>
                  <a:rPr lang="en-US" altLang="zh-CN" dirty="0">
                    <a:solidFill>
                      <a:schemeClr val="bg1"/>
                    </a:solidFill>
                  </a:rPr>
                  <a:t>…</a:t>
                </a:r>
                <a:endParaRPr lang="en-US" dirty="0">
                  <a:solidFill>
                    <a:schemeClr val="bg1"/>
                  </a:solidFill>
                </a:endParaRPr>
              </a:p>
            </p:txBody>
          </p:sp>
          <p:sp>
            <p:nvSpPr>
              <p:cNvPr id="106" name="TextBox 324">
                <a:extLst>
                  <a:ext uri="{FF2B5EF4-FFF2-40B4-BE49-F238E27FC236}">
                    <a16:creationId xmlns:a16="http://schemas.microsoft.com/office/drawing/2014/main" id="{B1BEE215-F14E-1616-D12E-AF2C3125C2D3}"/>
                  </a:ext>
                </a:extLst>
              </p:cNvPr>
              <p:cNvSpPr txBox="1"/>
              <p:nvPr/>
            </p:nvSpPr>
            <p:spPr>
              <a:xfrm>
                <a:off x="9932029" y="3713869"/>
                <a:ext cx="343364" cy="369332"/>
              </a:xfrm>
              <a:prstGeom prst="rect">
                <a:avLst/>
              </a:prstGeom>
              <a:noFill/>
            </p:spPr>
            <p:txBody>
              <a:bodyPr wrap="none" rtlCol="0">
                <a:spAutoFit/>
              </a:bodyPr>
              <a:lstStyle/>
              <a:p>
                <a:r>
                  <a:rPr lang="en-US" altLang="zh-CN" dirty="0">
                    <a:solidFill>
                      <a:schemeClr val="bg1"/>
                    </a:solidFill>
                  </a:rPr>
                  <a:t>…</a:t>
                </a:r>
                <a:endParaRPr lang="en-US" dirty="0">
                  <a:solidFill>
                    <a:schemeClr val="bg1"/>
                  </a:solidFill>
                </a:endParaRPr>
              </a:p>
            </p:txBody>
          </p:sp>
          <p:cxnSp>
            <p:nvCxnSpPr>
              <p:cNvPr id="108" name="Straight Arrow Connector 107">
                <a:extLst>
                  <a:ext uri="{FF2B5EF4-FFF2-40B4-BE49-F238E27FC236}">
                    <a16:creationId xmlns:a16="http://schemas.microsoft.com/office/drawing/2014/main" id="{33363AE9-92AF-D367-7D49-993AE732AB30}"/>
                  </a:ext>
                </a:extLst>
              </p:cNvPr>
              <p:cNvCxnSpPr>
                <a:cxnSpLocks/>
              </p:cNvCxnSpPr>
              <p:nvPr/>
            </p:nvCxnSpPr>
            <p:spPr>
              <a:xfrm>
                <a:off x="2706898" y="3126166"/>
                <a:ext cx="0" cy="46584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EEEDD17F-B4A1-C9FC-5736-C244E15266CE}"/>
                  </a:ext>
                </a:extLst>
              </p:cNvPr>
              <p:cNvCxnSpPr>
                <a:cxnSpLocks/>
              </p:cNvCxnSpPr>
              <p:nvPr/>
            </p:nvCxnSpPr>
            <p:spPr>
              <a:xfrm>
                <a:off x="6460033" y="3153461"/>
                <a:ext cx="0" cy="46584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B6FCB51-A5A7-E26B-871F-3EB7CB74FDC6}"/>
                  </a:ext>
                </a:extLst>
              </p:cNvPr>
              <p:cNvCxnSpPr>
                <a:cxnSpLocks/>
              </p:cNvCxnSpPr>
              <p:nvPr/>
            </p:nvCxnSpPr>
            <p:spPr>
              <a:xfrm>
                <a:off x="10035746" y="3153461"/>
                <a:ext cx="0" cy="46584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3" name="Rounded Rectangle 122">
                <a:extLst>
                  <a:ext uri="{FF2B5EF4-FFF2-40B4-BE49-F238E27FC236}">
                    <a16:creationId xmlns:a16="http://schemas.microsoft.com/office/drawing/2014/main" id="{E489F8B4-64C6-22AB-DED3-EC1CE573EB57}"/>
                  </a:ext>
                </a:extLst>
              </p:cNvPr>
              <p:cNvSpPr/>
              <p:nvPr/>
            </p:nvSpPr>
            <p:spPr>
              <a:xfrm>
                <a:off x="5921449" y="4626763"/>
                <a:ext cx="993913" cy="496957"/>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oto Sans JP Light" panose="020B0300000000000000" pitchFamily="34" charset="-122"/>
                    <a:ea typeface="Noto Sans JP Light" panose="020B0300000000000000" pitchFamily="34" charset="-122"/>
                    <a:cs typeface="Times New Roman" panose="02020603050405020304" pitchFamily="18" charset="0"/>
                  </a:rPr>
                  <a:t>GAP</a:t>
                </a:r>
              </a:p>
            </p:txBody>
          </p:sp>
          <p:cxnSp>
            <p:nvCxnSpPr>
              <p:cNvPr id="124" name="Straight Arrow Connector 123">
                <a:extLst>
                  <a:ext uri="{FF2B5EF4-FFF2-40B4-BE49-F238E27FC236}">
                    <a16:creationId xmlns:a16="http://schemas.microsoft.com/office/drawing/2014/main" id="{D0898689-7E04-00C7-E629-A6115FB4F173}"/>
                  </a:ext>
                </a:extLst>
              </p:cNvPr>
              <p:cNvCxnSpPr>
                <a:cxnSpLocks/>
              </p:cNvCxnSpPr>
              <p:nvPr/>
            </p:nvCxnSpPr>
            <p:spPr>
              <a:xfrm>
                <a:off x="6428803" y="4348946"/>
                <a:ext cx="0" cy="285134"/>
              </a:xfrm>
              <a:prstGeom prst="straightConnector1">
                <a:avLst/>
              </a:prstGeom>
              <a:ln w="38100">
                <a:solidFill>
                  <a:schemeClr val="bg1"/>
                </a:solidFill>
                <a:tailEnd type="stealth" w="lg" len="lg"/>
              </a:ln>
            </p:spPr>
            <p:style>
              <a:lnRef idx="1">
                <a:schemeClr val="dk1"/>
              </a:lnRef>
              <a:fillRef idx="0">
                <a:schemeClr val="dk1"/>
              </a:fillRef>
              <a:effectRef idx="0">
                <a:schemeClr val="dk1"/>
              </a:effectRef>
              <a:fontRef idx="minor">
                <a:schemeClr val="tx1"/>
              </a:fontRef>
            </p:style>
          </p:cxnSp>
          <p:cxnSp>
            <p:nvCxnSpPr>
              <p:cNvPr id="125" name="Curved Connector 124">
                <a:extLst>
                  <a:ext uri="{FF2B5EF4-FFF2-40B4-BE49-F238E27FC236}">
                    <a16:creationId xmlns:a16="http://schemas.microsoft.com/office/drawing/2014/main" id="{75A01E51-A3B0-9EC7-46FF-D58AAAED4342}"/>
                  </a:ext>
                </a:extLst>
              </p:cNvPr>
              <p:cNvCxnSpPr>
                <a:cxnSpLocks/>
                <a:endCxn id="123" idx="3"/>
              </p:cNvCxnSpPr>
              <p:nvPr/>
            </p:nvCxnSpPr>
            <p:spPr>
              <a:xfrm rot="5400000">
                <a:off x="8120746" y="3225459"/>
                <a:ext cx="444400" cy="2855167"/>
              </a:xfrm>
              <a:prstGeom prst="curvedConnector2">
                <a:avLst/>
              </a:prstGeom>
              <a:ln w="38100">
                <a:solidFill>
                  <a:schemeClr val="bg1"/>
                </a:solidFill>
                <a:tailEnd type="stealth" w="lg" len="lg"/>
              </a:ln>
            </p:spPr>
            <p:style>
              <a:lnRef idx="1">
                <a:schemeClr val="dk1"/>
              </a:lnRef>
              <a:fillRef idx="0">
                <a:schemeClr val="dk1"/>
              </a:fillRef>
              <a:effectRef idx="0">
                <a:schemeClr val="dk1"/>
              </a:effectRef>
              <a:fontRef idx="minor">
                <a:schemeClr val="tx1"/>
              </a:fontRef>
            </p:style>
          </p:cxnSp>
          <p:cxnSp>
            <p:nvCxnSpPr>
              <p:cNvPr id="126" name="Curved Connector 125">
                <a:extLst>
                  <a:ext uri="{FF2B5EF4-FFF2-40B4-BE49-F238E27FC236}">
                    <a16:creationId xmlns:a16="http://schemas.microsoft.com/office/drawing/2014/main" id="{17C10446-E4DA-08F5-6C1B-760AAF14F5C7}"/>
                  </a:ext>
                </a:extLst>
              </p:cNvPr>
              <p:cNvCxnSpPr>
                <a:cxnSpLocks/>
                <a:endCxn id="123" idx="1"/>
              </p:cNvCxnSpPr>
              <p:nvPr/>
            </p:nvCxnSpPr>
            <p:spPr>
              <a:xfrm rot="16200000" flipH="1">
                <a:off x="4279534" y="3233327"/>
                <a:ext cx="451522" cy="2832308"/>
              </a:xfrm>
              <a:prstGeom prst="curvedConnector2">
                <a:avLst/>
              </a:prstGeom>
              <a:ln w="38100">
                <a:solidFill>
                  <a:schemeClr val="bg1"/>
                </a:solidFill>
                <a:tailEnd type="stealth" w="lg" len="lg"/>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26A3A15D-57D9-7617-7F5D-63262DC8368A}"/>
                  </a:ext>
                </a:extLst>
              </p:cNvPr>
              <p:cNvCxnSpPr>
                <a:cxnSpLocks/>
              </p:cNvCxnSpPr>
              <p:nvPr/>
            </p:nvCxnSpPr>
            <p:spPr>
              <a:xfrm>
                <a:off x="6437920" y="5199594"/>
                <a:ext cx="0" cy="274144"/>
              </a:xfrm>
              <a:prstGeom prst="straightConnector1">
                <a:avLst/>
              </a:prstGeom>
              <a:ln w="38100">
                <a:solidFill>
                  <a:schemeClr val="bg1"/>
                </a:solidFill>
                <a:tailEnd type="stealth" w="lg" len="lg"/>
              </a:ln>
            </p:spPr>
            <p:style>
              <a:lnRef idx="1">
                <a:schemeClr val="dk1"/>
              </a:lnRef>
              <a:fillRef idx="0">
                <a:schemeClr val="dk1"/>
              </a:fillRef>
              <a:effectRef idx="0">
                <a:schemeClr val="dk1"/>
              </a:effectRef>
              <a:fontRef idx="minor">
                <a:schemeClr val="tx1"/>
              </a:fontRef>
            </p:style>
          </p:cxnSp>
          <p:grpSp>
            <p:nvGrpSpPr>
              <p:cNvPr id="128" name="组合 47">
                <a:extLst>
                  <a:ext uri="{FF2B5EF4-FFF2-40B4-BE49-F238E27FC236}">
                    <a16:creationId xmlns:a16="http://schemas.microsoft.com/office/drawing/2014/main" id="{DDA5C9A8-71A3-9BB7-07A1-EC879C1733BD}"/>
                  </a:ext>
                </a:extLst>
              </p:cNvPr>
              <p:cNvGrpSpPr/>
              <p:nvPr/>
            </p:nvGrpSpPr>
            <p:grpSpPr>
              <a:xfrm>
                <a:off x="6105089" y="5504687"/>
                <a:ext cx="641171" cy="603774"/>
                <a:chOff x="6698359" y="6834548"/>
                <a:chExt cx="641171" cy="603774"/>
              </a:xfrm>
              <a:solidFill>
                <a:srgbClr val="FF7C80"/>
              </a:solidFill>
            </p:grpSpPr>
            <p:sp>
              <p:nvSpPr>
                <p:cNvPr id="129" name="Google Shape;233;p16">
                  <a:extLst>
                    <a:ext uri="{FF2B5EF4-FFF2-40B4-BE49-F238E27FC236}">
                      <a16:creationId xmlns:a16="http://schemas.microsoft.com/office/drawing/2014/main" id="{ECC9076B-908D-0CD3-3040-4A1B0FA5B221}"/>
                    </a:ext>
                  </a:extLst>
                </p:cNvPr>
                <p:cNvSpPr/>
                <p:nvPr/>
              </p:nvSpPr>
              <p:spPr>
                <a:xfrm flipH="1">
                  <a:off x="6698359" y="6834548"/>
                  <a:ext cx="152975" cy="603774"/>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30" name="Google Shape;234;p16">
                  <a:extLst>
                    <a:ext uri="{FF2B5EF4-FFF2-40B4-BE49-F238E27FC236}">
                      <a16:creationId xmlns:a16="http://schemas.microsoft.com/office/drawing/2014/main" id="{98ADB2DD-C9C1-F922-5E28-C3F54026B3C5}"/>
                    </a:ext>
                  </a:extLst>
                </p:cNvPr>
                <p:cNvSpPr/>
                <p:nvPr/>
              </p:nvSpPr>
              <p:spPr>
                <a:xfrm flipH="1">
                  <a:off x="6851334" y="6834548"/>
                  <a:ext cx="152975" cy="603774"/>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31" name="Google Shape;233;p16">
                  <a:extLst>
                    <a:ext uri="{FF2B5EF4-FFF2-40B4-BE49-F238E27FC236}">
                      <a16:creationId xmlns:a16="http://schemas.microsoft.com/office/drawing/2014/main" id="{A9DF619D-66FA-A476-F82E-99888F5CF52E}"/>
                    </a:ext>
                  </a:extLst>
                </p:cNvPr>
                <p:cNvSpPr/>
                <p:nvPr/>
              </p:nvSpPr>
              <p:spPr>
                <a:xfrm flipH="1">
                  <a:off x="7186555" y="6834548"/>
                  <a:ext cx="152975" cy="603774"/>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3200">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A4A365EC-50A7-C41F-E9F2-ACF972EF5F38}"/>
                    </a:ext>
                  </a:extLst>
                </p:cNvPr>
                <p:cNvSpPr txBox="1"/>
                <p:nvPr/>
              </p:nvSpPr>
              <p:spPr>
                <a:xfrm>
                  <a:off x="6925878" y="6914033"/>
                  <a:ext cx="343364" cy="369332"/>
                </a:xfrm>
                <a:prstGeom prst="rect">
                  <a:avLst/>
                </a:prstGeom>
                <a:noFill/>
              </p:spPr>
              <p:txBody>
                <a:bodyPr wrap="none" rtlCol="0">
                  <a:spAutoFit/>
                </a:bodyPr>
                <a:lstStyle/>
                <a:p>
                  <a:r>
                    <a:rPr lang="en-US" altLang="zh-CN" dirty="0">
                      <a:solidFill>
                        <a:schemeClr val="bg1"/>
                      </a:solidFill>
                    </a:rPr>
                    <a:t>…</a:t>
                  </a:r>
                  <a:endParaRPr lang="en-US" dirty="0">
                    <a:solidFill>
                      <a:schemeClr val="bg1"/>
                    </a:solidFill>
                  </a:endParaRPr>
                </a:p>
              </p:txBody>
            </p:sp>
          </p:grpSp>
        </p:grpSp>
        <p:sp>
          <p:nvSpPr>
            <p:cNvPr id="5" name="TextBox 4">
              <a:extLst>
                <a:ext uri="{FF2B5EF4-FFF2-40B4-BE49-F238E27FC236}">
                  <a16:creationId xmlns:a16="http://schemas.microsoft.com/office/drawing/2014/main" id="{707D9B43-B3E9-09AA-F6E1-AD2A8650AACD}"/>
                </a:ext>
              </a:extLst>
            </p:cNvPr>
            <p:cNvSpPr txBox="1"/>
            <p:nvPr/>
          </p:nvSpPr>
          <p:spPr>
            <a:xfrm>
              <a:off x="8226747" y="5369371"/>
              <a:ext cx="3719929" cy="461665"/>
            </a:xfrm>
            <a:prstGeom prst="rect">
              <a:avLst/>
            </a:prstGeom>
            <a:noFill/>
          </p:spPr>
          <p:txBody>
            <a:bodyPr wrap="none" rtlCol="0">
              <a:spAutoFit/>
            </a:bodyPr>
            <a:lstStyle/>
            <a:p>
              <a:r>
                <a:rPr lang="en-US" sz="2400" dirty="0">
                  <a:solidFill>
                    <a:schemeClr val="bg1"/>
                  </a:solidFill>
                </a:rPr>
                <a:t>GAP: Global average pooling</a:t>
              </a:r>
            </a:p>
          </p:txBody>
        </p:sp>
      </p:grpSp>
      <p:grpSp>
        <p:nvGrpSpPr>
          <p:cNvPr id="19" name="Group 18">
            <a:extLst>
              <a:ext uri="{FF2B5EF4-FFF2-40B4-BE49-F238E27FC236}">
                <a16:creationId xmlns:a16="http://schemas.microsoft.com/office/drawing/2014/main" id="{40A3D4E8-944C-E228-F4BA-965A8877B9A4}"/>
              </a:ext>
            </a:extLst>
          </p:cNvPr>
          <p:cNvGrpSpPr/>
          <p:nvPr/>
        </p:nvGrpSpPr>
        <p:grpSpPr>
          <a:xfrm>
            <a:off x="4286856" y="6280443"/>
            <a:ext cx="7905144" cy="436112"/>
            <a:chOff x="4286856" y="6317613"/>
            <a:chExt cx="7905144" cy="436112"/>
          </a:xfrm>
        </p:grpSpPr>
        <p:pic>
          <p:nvPicPr>
            <p:cNvPr id="20" name="Picture 19">
              <a:extLst>
                <a:ext uri="{FF2B5EF4-FFF2-40B4-BE49-F238E27FC236}">
                  <a16:creationId xmlns:a16="http://schemas.microsoft.com/office/drawing/2014/main" id="{FC556974-9C78-E982-4EFD-84BE8EA75343}"/>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1" name="Picture 20" descr="Blue letters on a black background&#10;&#10;Description automatically generated with medium confidence">
              <a:extLst>
                <a:ext uri="{FF2B5EF4-FFF2-40B4-BE49-F238E27FC236}">
                  <a16:creationId xmlns:a16="http://schemas.microsoft.com/office/drawing/2014/main" id="{D748E84F-FEFA-B950-3CF4-31B17733CC76}"/>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2" name="Picture 21" descr="A blue text on a black background&#10;&#10;Description automatically generated with medium confidence">
              <a:extLst>
                <a:ext uri="{FF2B5EF4-FFF2-40B4-BE49-F238E27FC236}">
                  <a16:creationId xmlns:a16="http://schemas.microsoft.com/office/drawing/2014/main" id="{187FAE2C-57EE-FF90-E35C-E81C00549BA4}"/>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3" name="Picture 22" descr="A black and white sign with white text&#10;&#10;Description automatically generated with low confidence">
              <a:extLst>
                <a:ext uri="{FF2B5EF4-FFF2-40B4-BE49-F238E27FC236}">
                  <a16:creationId xmlns:a16="http://schemas.microsoft.com/office/drawing/2014/main" id="{8BEF33E9-A24D-B981-A6B1-450E52D4293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4" name="Picture 23">
              <a:extLst>
                <a:ext uri="{FF2B5EF4-FFF2-40B4-BE49-F238E27FC236}">
                  <a16:creationId xmlns:a16="http://schemas.microsoft.com/office/drawing/2014/main" id="{1BF4F91C-3872-8440-BBC5-02395AD56755}"/>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25" name="Group 24">
            <a:extLst>
              <a:ext uri="{FF2B5EF4-FFF2-40B4-BE49-F238E27FC236}">
                <a16:creationId xmlns:a16="http://schemas.microsoft.com/office/drawing/2014/main" id="{E4894A40-F54C-2F44-69FB-521BCB7C9B8A}"/>
              </a:ext>
            </a:extLst>
          </p:cNvPr>
          <p:cNvGrpSpPr/>
          <p:nvPr/>
        </p:nvGrpSpPr>
        <p:grpSpPr>
          <a:xfrm>
            <a:off x="1540308" y="1721722"/>
            <a:ext cx="2305477" cy="1505019"/>
            <a:chOff x="2710624" y="2048923"/>
            <a:chExt cx="6405392" cy="4181449"/>
          </a:xfrm>
        </p:grpSpPr>
        <p:sp>
          <p:nvSpPr>
            <p:cNvPr id="26" name="Oval 25">
              <a:extLst>
                <a:ext uri="{FF2B5EF4-FFF2-40B4-BE49-F238E27FC236}">
                  <a16:creationId xmlns:a16="http://schemas.microsoft.com/office/drawing/2014/main" id="{459DD1A5-6C6B-8546-A54E-5C5C4B05C1FD}"/>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562E9F5-C44E-A82A-BB66-66B4440B1EE9}"/>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BDB1B02-98F9-9F0E-AF15-2563C84D770E}"/>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2A3181D-1030-971E-6ACE-8526DBD38C1E}"/>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4CF8190-FF75-C69F-1BB6-076FB25F7389}"/>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879B903-3568-7C51-2C2B-9C5A0E2A2DE7}"/>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ACEE44C-EE42-98AA-6570-61C5292F4F43}"/>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E7A4242-4475-B875-535B-1FDF7F408162}"/>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E7116C9-619A-4EC0-ED76-0B68C8B38597}"/>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0E7E4CE-30F6-58C8-1EB2-DED6FDC72D86}"/>
                </a:ext>
              </a:extLst>
            </p:cNvPr>
            <p:cNvCxnSpPr>
              <a:cxnSpLocks/>
              <a:stCxn id="26" idx="6"/>
              <a:endCxn id="27"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5C1E6D-A4D7-9241-B47E-43E92ECACC06}"/>
                </a:ext>
              </a:extLst>
            </p:cNvPr>
            <p:cNvCxnSpPr>
              <a:cxnSpLocks/>
              <a:stCxn id="27" idx="6"/>
              <a:endCxn id="34"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E42681-4E31-036D-E1D9-BCA4B854A74E}"/>
                </a:ext>
              </a:extLst>
            </p:cNvPr>
            <p:cNvCxnSpPr>
              <a:cxnSpLocks/>
              <a:stCxn id="34" idx="4"/>
              <a:endCxn id="33"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329C09C-8A12-C919-8277-826AD5A40955}"/>
                </a:ext>
              </a:extLst>
            </p:cNvPr>
            <p:cNvCxnSpPr>
              <a:cxnSpLocks/>
              <a:stCxn id="33" idx="3"/>
              <a:endCxn id="32"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0F09462-2D10-4935-458D-974A74842FC0}"/>
                </a:ext>
              </a:extLst>
            </p:cNvPr>
            <p:cNvCxnSpPr>
              <a:cxnSpLocks/>
              <a:stCxn id="28" idx="4"/>
              <a:endCxn id="32"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72E0F0-0F5A-318D-93AE-F915297D4F7C}"/>
                </a:ext>
              </a:extLst>
            </p:cNvPr>
            <p:cNvCxnSpPr>
              <a:cxnSpLocks/>
              <a:stCxn id="31" idx="5"/>
              <a:endCxn id="32"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257B6F-8BBB-1AB4-7B5D-D35DD1D62EFA}"/>
                </a:ext>
              </a:extLst>
            </p:cNvPr>
            <p:cNvCxnSpPr>
              <a:cxnSpLocks/>
              <a:stCxn id="30" idx="5"/>
              <a:endCxn id="31"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B0A1D7E-4381-3ECB-AB35-9BFE63D02FC2}"/>
                </a:ext>
              </a:extLst>
            </p:cNvPr>
            <p:cNvCxnSpPr>
              <a:cxnSpLocks/>
              <a:stCxn id="26" idx="3"/>
              <a:endCxn id="30"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835D986-FD85-8190-DA55-FFDCAA217558}"/>
                </a:ext>
              </a:extLst>
            </p:cNvPr>
            <p:cNvCxnSpPr>
              <a:cxnSpLocks/>
              <a:stCxn id="26" idx="4"/>
              <a:endCxn id="29"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4F7C39-65FE-5B59-1C6C-E4A7563CFD54}"/>
                </a:ext>
              </a:extLst>
            </p:cNvPr>
            <p:cNvCxnSpPr>
              <a:cxnSpLocks/>
              <a:stCxn id="27" idx="4"/>
              <a:endCxn id="28"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0572A79-BBD9-679C-53C8-64749010A15D}"/>
                </a:ext>
              </a:extLst>
            </p:cNvPr>
            <p:cNvCxnSpPr>
              <a:cxnSpLocks/>
              <a:stCxn id="34" idx="3"/>
              <a:endCxn id="28"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E0FD9D6-125F-E996-9549-6A8DA71B155B}"/>
                </a:ext>
              </a:extLst>
            </p:cNvPr>
            <p:cNvCxnSpPr>
              <a:cxnSpLocks/>
              <a:stCxn id="28" idx="1"/>
              <a:endCxn id="29"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424D7E-2B96-D772-5011-FA39A2DBD6F7}"/>
                </a:ext>
              </a:extLst>
            </p:cNvPr>
            <p:cNvCxnSpPr>
              <a:cxnSpLocks/>
              <a:stCxn id="31" idx="7"/>
              <a:endCxn id="29"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04A0DD4-9E94-3473-BE60-B76CEB0B0643}"/>
                </a:ext>
              </a:extLst>
            </p:cNvPr>
            <p:cNvCxnSpPr>
              <a:cxnSpLocks/>
              <a:stCxn id="30" idx="6"/>
              <a:endCxn id="29"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922A4F3-E5B5-5806-EB8F-13388DBDAC2C}"/>
                </a:ext>
              </a:extLst>
            </p:cNvPr>
            <p:cNvCxnSpPr>
              <a:cxnSpLocks/>
              <a:stCxn id="31" idx="6"/>
              <a:endCxn id="28"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C69A555-4F07-A379-56F7-6DE9B6E8FE32}"/>
                </a:ext>
              </a:extLst>
            </p:cNvPr>
            <p:cNvCxnSpPr>
              <a:cxnSpLocks/>
              <a:stCxn id="28" idx="5"/>
              <a:endCxn id="33"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E779732-CB46-C4F9-0E17-D73D1A49A0F9}"/>
              </a:ext>
            </a:extLst>
          </p:cNvPr>
          <p:cNvGrpSpPr/>
          <p:nvPr/>
        </p:nvGrpSpPr>
        <p:grpSpPr>
          <a:xfrm>
            <a:off x="5155378" y="1721722"/>
            <a:ext cx="2305477" cy="1505019"/>
            <a:chOff x="2710624" y="2048923"/>
            <a:chExt cx="6405392" cy="4181449"/>
          </a:xfrm>
        </p:grpSpPr>
        <p:sp>
          <p:nvSpPr>
            <p:cNvPr id="78" name="Oval 77">
              <a:extLst>
                <a:ext uri="{FF2B5EF4-FFF2-40B4-BE49-F238E27FC236}">
                  <a16:creationId xmlns:a16="http://schemas.microsoft.com/office/drawing/2014/main" id="{FF82D85D-4185-C38D-DCCE-513D80F8D16A}"/>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909D203-A811-69F3-9A79-ED7CCF576DDF}"/>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CC66864-DC13-F49C-FBA0-7FD0851A54D8}"/>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8CCF5D66-92F3-75E0-E9DB-681B9ED92A0E}"/>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D1A6C7F-D836-6294-F653-1B17FE286BEC}"/>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B205585-2795-FF04-8BB6-EEADF80C1E8A}"/>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BB358EE-0DFE-AF85-76B9-F026ECA36CA1}"/>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F4D6B87-B570-E43B-08B4-453305D7E163}"/>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A25C343-89B2-0B7A-13CB-53B4C284E7CF}"/>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ADDAADA6-EEFC-A3A5-12D0-19914E796775}"/>
                </a:ext>
              </a:extLst>
            </p:cNvPr>
            <p:cNvCxnSpPr>
              <a:cxnSpLocks/>
              <a:stCxn id="78" idx="6"/>
              <a:endCxn id="79"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631EE4F-7F71-FC00-B958-12E6B9440C1B}"/>
                </a:ext>
              </a:extLst>
            </p:cNvPr>
            <p:cNvCxnSpPr>
              <a:cxnSpLocks/>
              <a:stCxn id="79" idx="6"/>
              <a:endCxn id="86"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D87AB03-DD86-F524-AAEA-55438E1CF42E}"/>
                </a:ext>
              </a:extLst>
            </p:cNvPr>
            <p:cNvCxnSpPr>
              <a:cxnSpLocks/>
              <a:stCxn id="86" idx="4"/>
              <a:endCxn id="85"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1D5F6AA-944B-58B1-0741-66EC20285BFB}"/>
                </a:ext>
              </a:extLst>
            </p:cNvPr>
            <p:cNvCxnSpPr>
              <a:cxnSpLocks/>
              <a:stCxn id="85" idx="3"/>
              <a:endCxn id="84"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397703C-0BE1-D6D3-2560-B03DF0654704}"/>
                </a:ext>
              </a:extLst>
            </p:cNvPr>
            <p:cNvCxnSpPr>
              <a:cxnSpLocks/>
              <a:stCxn id="80" idx="4"/>
              <a:endCxn id="84"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51D9DE2-143F-03F1-0049-2E1337DD8678}"/>
                </a:ext>
              </a:extLst>
            </p:cNvPr>
            <p:cNvCxnSpPr>
              <a:cxnSpLocks/>
              <a:stCxn id="83" idx="5"/>
              <a:endCxn id="84"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5C88FBA-550D-5907-93B7-AA81429D0449}"/>
                </a:ext>
              </a:extLst>
            </p:cNvPr>
            <p:cNvCxnSpPr>
              <a:cxnSpLocks/>
              <a:stCxn id="82" idx="5"/>
              <a:endCxn id="83"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B5D0686-2BE2-10A4-AAD5-2DD25660401D}"/>
                </a:ext>
              </a:extLst>
            </p:cNvPr>
            <p:cNvCxnSpPr>
              <a:cxnSpLocks/>
              <a:stCxn id="78" idx="3"/>
              <a:endCxn id="82"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693E668-E7B8-075F-1CE7-580BE8C2DDFB}"/>
                </a:ext>
              </a:extLst>
            </p:cNvPr>
            <p:cNvCxnSpPr>
              <a:cxnSpLocks/>
              <a:stCxn id="78" idx="4"/>
              <a:endCxn id="81"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148C9C9-2A62-8FBE-7130-22DBCC4193E2}"/>
                </a:ext>
              </a:extLst>
            </p:cNvPr>
            <p:cNvCxnSpPr>
              <a:cxnSpLocks/>
              <a:stCxn id="79" idx="4"/>
              <a:endCxn id="80"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6C9FF22-02CD-C1D7-A65B-3D8BE936BA62}"/>
                </a:ext>
              </a:extLst>
            </p:cNvPr>
            <p:cNvCxnSpPr>
              <a:cxnSpLocks/>
              <a:stCxn id="86" idx="3"/>
              <a:endCxn id="80"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5719174-B717-954F-29CC-1FD7FE841529}"/>
                </a:ext>
              </a:extLst>
            </p:cNvPr>
            <p:cNvCxnSpPr>
              <a:cxnSpLocks/>
              <a:stCxn id="80" idx="1"/>
              <a:endCxn id="81"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2AC14D-220A-C8E7-AADB-1882C4B9A062}"/>
                </a:ext>
              </a:extLst>
            </p:cNvPr>
            <p:cNvCxnSpPr>
              <a:cxnSpLocks/>
              <a:stCxn id="83" idx="7"/>
              <a:endCxn id="81"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BBE6B5-F5D2-3D1D-E7A7-2A917BAEC383}"/>
                </a:ext>
              </a:extLst>
            </p:cNvPr>
            <p:cNvCxnSpPr>
              <a:cxnSpLocks/>
              <a:stCxn id="82" idx="6"/>
              <a:endCxn id="81"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59398E7-F622-8644-53A6-7379FAFA6533}"/>
                </a:ext>
              </a:extLst>
            </p:cNvPr>
            <p:cNvCxnSpPr>
              <a:cxnSpLocks/>
              <a:stCxn id="83" idx="6"/>
              <a:endCxn id="80"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BD1D31D-6653-560F-2C5B-63192AA81900}"/>
                </a:ext>
              </a:extLst>
            </p:cNvPr>
            <p:cNvCxnSpPr>
              <a:cxnSpLocks/>
              <a:stCxn id="80" idx="5"/>
              <a:endCxn id="85"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01AA842A-D12F-E0FC-41E9-2BEE0741E372}"/>
              </a:ext>
            </a:extLst>
          </p:cNvPr>
          <p:cNvGrpSpPr/>
          <p:nvPr/>
        </p:nvGrpSpPr>
        <p:grpSpPr>
          <a:xfrm>
            <a:off x="8727918" y="1700457"/>
            <a:ext cx="2305477" cy="1505019"/>
            <a:chOff x="2710624" y="2048923"/>
            <a:chExt cx="6405392" cy="4181449"/>
          </a:xfrm>
        </p:grpSpPr>
        <p:sp>
          <p:nvSpPr>
            <p:cNvPr id="122" name="Oval 121">
              <a:extLst>
                <a:ext uri="{FF2B5EF4-FFF2-40B4-BE49-F238E27FC236}">
                  <a16:creationId xmlns:a16="http://schemas.microsoft.com/office/drawing/2014/main" id="{EF560ED3-6E36-86BB-76E1-A492E97E3E4C}"/>
                </a:ext>
              </a:extLst>
            </p:cNvPr>
            <p:cNvSpPr/>
            <p:nvPr/>
          </p:nvSpPr>
          <p:spPr>
            <a:xfrm>
              <a:off x="4709426" y="2048923"/>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16B32B9-9452-3BBD-172F-62E59331C8A3}"/>
                </a:ext>
              </a:extLst>
            </p:cNvPr>
            <p:cNvSpPr/>
            <p:nvPr/>
          </p:nvSpPr>
          <p:spPr>
            <a:xfrm>
              <a:off x="6602099" y="2084509"/>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492E4C1-C415-21EB-5EFB-1E60B97AE335}"/>
                </a:ext>
              </a:extLst>
            </p:cNvPr>
            <p:cNvSpPr/>
            <p:nvPr/>
          </p:nvSpPr>
          <p:spPr>
            <a:xfrm>
              <a:off x="6114090" y="4202341"/>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039B0B7-1117-E8AD-599A-43D4CA62E986}"/>
                </a:ext>
              </a:extLst>
            </p:cNvPr>
            <p:cNvSpPr/>
            <p:nvPr/>
          </p:nvSpPr>
          <p:spPr>
            <a:xfrm>
              <a:off x="4784469" y="3344522"/>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39C68FF5-B728-D2E5-85B8-A2B54C94D18C}"/>
                </a:ext>
              </a:extLst>
            </p:cNvPr>
            <p:cNvSpPr/>
            <p:nvPr/>
          </p:nvSpPr>
          <p:spPr>
            <a:xfrm>
              <a:off x="2710624" y="3732684"/>
              <a:ext cx="469657" cy="469657"/>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E7FFD6F5-583B-48C2-F464-86D277EAA364}"/>
                </a:ext>
              </a:extLst>
            </p:cNvPr>
            <p:cNvSpPr/>
            <p:nvPr/>
          </p:nvSpPr>
          <p:spPr>
            <a:xfrm>
              <a:off x="3710024" y="5186306"/>
              <a:ext cx="469657" cy="469657"/>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6E0AF4FE-390E-451C-B9DF-52AC3C58E87F}"/>
                </a:ext>
              </a:extLst>
            </p:cNvPr>
            <p:cNvSpPr/>
            <p:nvPr/>
          </p:nvSpPr>
          <p:spPr>
            <a:xfrm>
              <a:off x="6016156" y="5760715"/>
              <a:ext cx="469657" cy="469657"/>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FEAEABCB-05ED-B897-CEE0-807ADF951E48}"/>
                </a:ext>
              </a:extLst>
            </p:cNvPr>
            <p:cNvSpPr/>
            <p:nvPr/>
          </p:nvSpPr>
          <p:spPr>
            <a:xfrm>
              <a:off x="8646359" y="4564347"/>
              <a:ext cx="469657" cy="469657"/>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4B57C725-38F1-8522-1345-471EA21BEA65}"/>
                </a:ext>
              </a:extLst>
            </p:cNvPr>
            <p:cNvSpPr/>
            <p:nvPr/>
          </p:nvSpPr>
          <p:spPr>
            <a:xfrm>
              <a:off x="8577579" y="2515295"/>
              <a:ext cx="469657" cy="469657"/>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995DC53A-180C-7515-EAAB-63941654EC2A}"/>
                </a:ext>
              </a:extLst>
            </p:cNvPr>
            <p:cNvCxnSpPr>
              <a:cxnSpLocks/>
              <a:stCxn id="122" idx="6"/>
              <a:endCxn id="133" idx="2"/>
            </p:cNvCxnSpPr>
            <p:nvPr/>
          </p:nvCxnSpPr>
          <p:spPr>
            <a:xfrm>
              <a:off x="5179083" y="2283752"/>
              <a:ext cx="1423016" cy="3558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4E0F9A4B-F41A-5032-F8B1-1C9C05C06FC3}"/>
                </a:ext>
              </a:extLst>
            </p:cNvPr>
            <p:cNvCxnSpPr>
              <a:cxnSpLocks/>
              <a:stCxn id="133" idx="6"/>
              <a:endCxn id="192" idx="2"/>
            </p:cNvCxnSpPr>
            <p:nvPr/>
          </p:nvCxnSpPr>
          <p:spPr>
            <a:xfrm>
              <a:off x="7071756" y="2319338"/>
              <a:ext cx="1505823" cy="43078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D1328DD0-229A-FB5C-992A-5B4D85FF462F}"/>
                </a:ext>
              </a:extLst>
            </p:cNvPr>
            <p:cNvCxnSpPr>
              <a:cxnSpLocks/>
              <a:stCxn id="192" idx="4"/>
              <a:endCxn id="191" idx="0"/>
            </p:cNvCxnSpPr>
            <p:nvPr/>
          </p:nvCxnSpPr>
          <p:spPr>
            <a:xfrm>
              <a:off x="8812408" y="2984952"/>
              <a:ext cx="68780" cy="1579395"/>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7811F4B-06B7-2514-A95B-BCA42F144E26}"/>
                </a:ext>
              </a:extLst>
            </p:cNvPr>
            <p:cNvCxnSpPr>
              <a:cxnSpLocks/>
              <a:stCxn id="191" idx="3"/>
              <a:endCxn id="190" idx="6"/>
            </p:cNvCxnSpPr>
            <p:nvPr/>
          </p:nvCxnSpPr>
          <p:spPr>
            <a:xfrm flipH="1">
              <a:off x="6485813" y="4965224"/>
              <a:ext cx="2229326" cy="103032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528F7E4-B538-E095-2B1A-63AE406B0CA0}"/>
                </a:ext>
              </a:extLst>
            </p:cNvPr>
            <p:cNvCxnSpPr>
              <a:cxnSpLocks/>
              <a:stCxn id="134" idx="4"/>
              <a:endCxn id="190" idx="0"/>
            </p:cNvCxnSpPr>
            <p:nvPr/>
          </p:nvCxnSpPr>
          <p:spPr>
            <a:xfrm flipH="1">
              <a:off x="6250984" y="4671998"/>
              <a:ext cx="97934" cy="10887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1830BE2-BDB3-8865-5D0C-3A80A0946755}"/>
                </a:ext>
              </a:extLst>
            </p:cNvPr>
            <p:cNvCxnSpPr>
              <a:cxnSpLocks/>
              <a:stCxn id="189" idx="5"/>
              <a:endCxn id="190" idx="2"/>
            </p:cNvCxnSpPr>
            <p:nvPr/>
          </p:nvCxnSpPr>
          <p:spPr>
            <a:xfrm>
              <a:off x="4110901" y="5587183"/>
              <a:ext cx="1905255" cy="40836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74BDE6F-462B-1A4B-A948-58E08C675649}"/>
                </a:ext>
              </a:extLst>
            </p:cNvPr>
            <p:cNvCxnSpPr>
              <a:cxnSpLocks/>
              <a:stCxn id="188" idx="5"/>
              <a:endCxn id="189" idx="1"/>
            </p:cNvCxnSpPr>
            <p:nvPr/>
          </p:nvCxnSpPr>
          <p:spPr>
            <a:xfrm>
              <a:off x="3111501" y="4133561"/>
              <a:ext cx="667303" cy="112152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D2C720ED-09BE-AC52-2AB0-9C55E6A354B6}"/>
                </a:ext>
              </a:extLst>
            </p:cNvPr>
            <p:cNvCxnSpPr>
              <a:cxnSpLocks/>
              <a:stCxn id="122" idx="3"/>
              <a:endCxn id="188" idx="7"/>
            </p:cNvCxnSpPr>
            <p:nvPr/>
          </p:nvCxnSpPr>
          <p:spPr>
            <a:xfrm flipH="1">
              <a:off x="3111501" y="2449800"/>
              <a:ext cx="1666705" cy="1351664"/>
            </a:xfrm>
            <a:prstGeom prst="line">
              <a:avLst/>
            </a:prstGeom>
            <a:ln w="254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0C26BEB7-02A3-B450-75A6-3003CBA07819}"/>
                </a:ext>
              </a:extLst>
            </p:cNvPr>
            <p:cNvCxnSpPr>
              <a:cxnSpLocks/>
              <a:stCxn id="122" idx="4"/>
              <a:endCxn id="187" idx="0"/>
            </p:cNvCxnSpPr>
            <p:nvPr/>
          </p:nvCxnSpPr>
          <p:spPr>
            <a:xfrm>
              <a:off x="4944255" y="2518580"/>
              <a:ext cx="75043" cy="825942"/>
            </a:xfrm>
            <a:prstGeom prst="line">
              <a:avLst/>
            </a:prstGeom>
            <a:ln w="25400">
              <a:solidFill>
                <a:srgbClr val="F0863C"/>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1966A7B3-BD2C-7463-2598-9A02AAC95FD9}"/>
                </a:ext>
              </a:extLst>
            </p:cNvPr>
            <p:cNvCxnSpPr>
              <a:cxnSpLocks/>
              <a:stCxn id="133" idx="4"/>
              <a:endCxn id="134" idx="0"/>
            </p:cNvCxnSpPr>
            <p:nvPr/>
          </p:nvCxnSpPr>
          <p:spPr>
            <a:xfrm flipH="1">
              <a:off x="6348919" y="2554166"/>
              <a:ext cx="488009" cy="164817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A3A39B4-F50E-85C8-42BF-158EAFE0695A}"/>
                </a:ext>
              </a:extLst>
            </p:cNvPr>
            <p:cNvCxnSpPr>
              <a:cxnSpLocks/>
              <a:stCxn id="192" idx="3"/>
              <a:endCxn id="134" idx="6"/>
            </p:cNvCxnSpPr>
            <p:nvPr/>
          </p:nvCxnSpPr>
          <p:spPr>
            <a:xfrm flipH="1">
              <a:off x="6583747" y="2916172"/>
              <a:ext cx="2062612" cy="1520998"/>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9F61E62-0830-B85C-5802-EA76FD6DAD88}"/>
                </a:ext>
              </a:extLst>
            </p:cNvPr>
            <p:cNvCxnSpPr>
              <a:cxnSpLocks/>
              <a:stCxn id="134" idx="1"/>
              <a:endCxn id="187" idx="6"/>
            </p:cNvCxnSpPr>
            <p:nvPr/>
          </p:nvCxnSpPr>
          <p:spPr>
            <a:xfrm flipH="1" flipV="1">
              <a:off x="5254126" y="3579350"/>
              <a:ext cx="928744" cy="69177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642D4DB-BAE1-B3CF-232D-713CDF63629B}"/>
                </a:ext>
              </a:extLst>
            </p:cNvPr>
            <p:cNvCxnSpPr>
              <a:cxnSpLocks/>
              <a:stCxn id="189" idx="7"/>
              <a:endCxn id="187" idx="4"/>
            </p:cNvCxnSpPr>
            <p:nvPr/>
          </p:nvCxnSpPr>
          <p:spPr>
            <a:xfrm flipV="1">
              <a:off x="4110901" y="3814179"/>
              <a:ext cx="908397" cy="144090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198C64B-FE99-0322-5E72-4BD3B7B67DBA}"/>
                </a:ext>
              </a:extLst>
            </p:cNvPr>
            <p:cNvCxnSpPr>
              <a:cxnSpLocks/>
              <a:stCxn id="188" idx="6"/>
              <a:endCxn id="187" idx="2"/>
            </p:cNvCxnSpPr>
            <p:nvPr/>
          </p:nvCxnSpPr>
          <p:spPr>
            <a:xfrm flipV="1">
              <a:off x="3180281" y="3579351"/>
              <a:ext cx="1604188" cy="38816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7F5D18BF-7CEB-55A8-2BF6-13084670AA14}"/>
                </a:ext>
              </a:extLst>
            </p:cNvPr>
            <p:cNvCxnSpPr>
              <a:cxnSpLocks/>
              <a:stCxn id="189" idx="6"/>
              <a:endCxn id="134" idx="3"/>
            </p:cNvCxnSpPr>
            <p:nvPr/>
          </p:nvCxnSpPr>
          <p:spPr>
            <a:xfrm flipV="1">
              <a:off x="4179681" y="4603218"/>
              <a:ext cx="2003189" cy="817917"/>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C501D076-DF1D-27D6-C653-34FA7529F912}"/>
                </a:ext>
              </a:extLst>
            </p:cNvPr>
            <p:cNvCxnSpPr>
              <a:cxnSpLocks/>
              <a:stCxn id="134" idx="5"/>
              <a:endCxn id="191" idx="2"/>
            </p:cNvCxnSpPr>
            <p:nvPr/>
          </p:nvCxnSpPr>
          <p:spPr>
            <a:xfrm>
              <a:off x="6514967" y="4603218"/>
              <a:ext cx="2131392" cy="19595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71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229F-AF4D-E2E5-5BEC-AD0AD184D45C}"/>
              </a:ext>
            </a:extLst>
          </p:cNvPr>
          <p:cNvSpPr>
            <a:spLocks noGrp="1"/>
          </p:cNvSpPr>
          <p:nvPr>
            <p:ph type="title"/>
          </p:nvPr>
        </p:nvSpPr>
        <p:spPr/>
        <p:txBody>
          <a:bodyPr/>
          <a:lstStyle/>
          <a:p>
            <a:r>
              <a:rPr lang="en-US" dirty="0"/>
              <a:t>Final answer</a:t>
            </a:r>
          </a:p>
        </p:txBody>
      </p:sp>
      <p:sp>
        <p:nvSpPr>
          <p:cNvPr id="5" name="Content Placeholder 2">
            <a:extLst>
              <a:ext uri="{FF2B5EF4-FFF2-40B4-BE49-F238E27FC236}">
                <a16:creationId xmlns:a16="http://schemas.microsoft.com/office/drawing/2014/main" id="{FB627F42-8FBD-B9C7-0886-805F7298BC74}"/>
              </a:ext>
            </a:extLst>
          </p:cNvPr>
          <p:cNvSpPr>
            <a:spLocks noGrp="1"/>
          </p:cNvSpPr>
          <p:nvPr>
            <p:ph idx="1"/>
          </p:nvPr>
        </p:nvSpPr>
        <p:spPr>
          <a:xfrm>
            <a:off x="292103" y="1012533"/>
            <a:ext cx="11398624" cy="4525963"/>
          </a:xfrm>
        </p:spPr>
        <p:txBody>
          <a:bodyPr>
            <a:normAutofit/>
          </a:bodyPr>
          <a:lstStyle/>
          <a:p>
            <a:r>
              <a:rPr lang="en-US" dirty="0"/>
              <a:t>Calculate the difference feature</a:t>
            </a:r>
          </a:p>
        </p:txBody>
      </p:sp>
      <p:pic>
        <p:nvPicPr>
          <p:cNvPr id="107" name="Picture 106" descr="X-ray of a chest with a computer&#10;&#10;Description automatically generated">
            <a:extLst>
              <a:ext uri="{FF2B5EF4-FFF2-40B4-BE49-F238E27FC236}">
                <a16:creationId xmlns:a16="http://schemas.microsoft.com/office/drawing/2014/main" id="{9993A566-0A2B-41EE-80D9-7E1FF518BE22}"/>
              </a:ext>
            </a:extLst>
          </p:cNvPr>
          <p:cNvPicPr>
            <a:picLocks noChangeAspect="1"/>
          </p:cNvPicPr>
          <p:nvPr/>
        </p:nvPicPr>
        <p:blipFill>
          <a:blip r:embed="rId3"/>
          <a:stretch>
            <a:fillRect/>
          </a:stretch>
        </p:blipFill>
        <p:spPr>
          <a:xfrm>
            <a:off x="886590" y="1545447"/>
            <a:ext cx="1851209" cy="1851209"/>
          </a:xfrm>
          <a:prstGeom prst="rect">
            <a:avLst/>
          </a:prstGeom>
        </p:spPr>
      </p:pic>
      <p:pic>
        <p:nvPicPr>
          <p:cNvPr id="108" name="Picture 107" descr="X-ray of a chest with a device attached to it&#10;&#10;Description automatically generated">
            <a:extLst>
              <a:ext uri="{FF2B5EF4-FFF2-40B4-BE49-F238E27FC236}">
                <a16:creationId xmlns:a16="http://schemas.microsoft.com/office/drawing/2014/main" id="{855B84D9-8174-A73B-3C0B-7C08ACDE95CD}"/>
              </a:ext>
            </a:extLst>
          </p:cNvPr>
          <p:cNvPicPr>
            <a:picLocks noChangeAspect="1"/>
          </p:cNvPicPr>
          <p:nvPr/>
        </p:nvPicPr>
        <p:blipFill>
          <a:blip r:embed="rId4"/>
          <a:stretch>
            <a:fillRect/>
          </a:stretch>
        </p:blipFill>
        <p:spPr>
          <a:xfrm>
            <a:off x="887769" y="4009460"/>
            <a:ext cx="1850029" cy="1850029"/>
          </a:xfrm>
          <a:prstGeom prst="rect">
            <a:avLst/>
          </a:prstGeom>
        </p:spPr>
      </p:pic>
      <p:grpSp>
        <p:nvGrpSpPr>
          <p:cNvPr id="119" name="Group 118">
            <a:extLst>
              <a:ext uri="{FF2B5EF4-FFF2-40B4-BE49-F238E27FC236}">
                <a16:creationId xmlns:a16="http://schemas.microsoft.com/office/drawing/2014/main" id="{63BFF185-8719-7DD2-BCBC-C5F5E678C8A1}"/>
              </a:ext>
            </a:extLst>
          </p:cNvPr>
          <p:cNvGrpSpPr/>
          <p:nvPr/>
        </p:nvGrpSpPr>
        <p:grpSpPr>
          <a:xfrm>
            <a:off x="8717746" y="2500470"/>
            <a:ext cx="2871245" cy="2630163"/>
            <a:chOff x="8170744" y="2749427"/>
            <a:chExt cx="2429654" cy="2345299"/>
          </a:xfrm>
        </p:grpSpPr>
        <p:sp>
          <p:nvSpPr>
            <p:cNvPr id="23" name="Rectangle 415">
              <a:extLst>
                <a:ext uri="{FF2B5EF4-FFF2-40B4-BE49-F238E27FC236}">
                  <a16:creationId xmlns:a16="http://schemas.microsoft.com/office/drawing/2014/main" id="{5351B689-A898-001A-2AA9-B0BE4D815F94}"/>
                </a:ext>
              </a:extLst>
            </p:cNvPr>
            <p:cNvSpPr/>
            <p:nvPr/>
          </p:nvSpPr>
          <p:spPr>
            <a:xfrm>
              <a:off x="9247539" y="3506637"/>
              <a:ext cx="1352859" cy="924327"/>
            </a:xfrm>
            <a:custGeom>
              <a:avLst/>
              <a:gdLst>
                <a:gd name="connsiteX0" fmla="*/ 0 w 1670206"/>
                <a:gd name="connsiteY0" fmla="*/ 0 h 983299"/>
                <a:gd name="connsiteX1" fmla="*/ 1670206 w 1670206"/>
                <a:gd name="connsiteY1" fmla="*/ 0 h 983299"/>
                <a:gd name="connsiteX2" fmla="*/ 1670206 w 1670206"/>
                <a:gd name="connsiteY2" fmla="*/ 983299 h 983299"/>
                <a:gd name="connsiteX3" fmla="*/ 0 w 1670206"/>
                <a:gd name="connsiteY3" fmla="*/ 983299 h 983299"/>
                <a:gd name="connsiteX4" fmla="*/ 0 w 1670206"/>
                <a:gd name="connsiteY4" fmla="*/ 0 h 983299"/>
                <a:gd name="connsiteX0" fmla="*/ 4964 w 1675170"/>
                <a:gd name="connsiteY0" fmla="*/ 0 h 983299"/>
                <a:gd name="connsiteX1" fmla="*/ 1675170 w 1675170"/>
                <a:gd name="connsiteY1" fmla="*/ 0 h 983299"/>
                <a:gd name="connsiteX2" fmla="*/ 1675170 w 1675170"/>
                <a:gd name="connsiteY2" fmla="*/ 983299 h 983299"/>
                <a:gd name="connsiteX3" fmla="*/ 4964 w 1675170"/>
                <a:gd name="connsiteY3" fmla="*/ 983299 h 983299"/>
                <a:gd name="connsiteX4" fmla="*/ 0 w 1675170"/>
                <a:gd name="connsiteY4" fmla="*/ 250633 h 983299"/>
                <a:gd name="connsiteX5" fmla="*/ 4964 w 1675170"/>
                <a:gd name="connsiteY5" fmla="*/ 0 h 983299"/>
                <a:gd name="connsiteX0" fmla="*/ 126884 w 1797090"/>
                <a:gd name="connsiteY0" fmla="*/ 0 h 983299"/>
                <a:gd name="connsiteX1" fmla="*/ 1797090 w 1797090"/>
                <a:gd name="connsiteY1" fmla="*/ 0 h 983299"/>
                <a:gd name="connsiteX2" fmla="*/ 1797090 w 1797090"/>
                <a:gd name="connsiteY2" fmla="*/ 983299 h 983299"/>
                <a:gd name="connsiteX3" fmla="*/ 126884 w 1797090"/>
                <a:gd name="connsiteY3" fmla="*/ 983299 h 983299"/>
                <a:gd name="connsiteX4" fmla="*/ 116977 w 1797090"/>
                <a:gd name="connsiteY4" fmla="*/ 779502 h 983299"/>
                <a:gd name="connsiteX5" fmla="*/ 121920 w 1797090"/>
                <a:gd name="connsiteY5" fmla="*/ 250633 h 983299"/>
                <a:gd name="connsiteX6" fmla="*/ 126884 w 1797090"/>
                <a:gd name="connsiteY6" fmla="*/ 0 h 983299"/>
                <a:gd name="connsiteX0" fmla="*/ 126884 w 1797090"/>
                <a:gd name="connsiteY0" fmla="*/ 0 h 983299"/>
                <a:gd name="connsiteX1" fmla="*/ 1797090 w 1797090"/>
                <a:gd name="connsiteY1" fmla="*/ 0 h 983299"/>
                <a:gd name="connsiteX2" fmla="*/ 1797090 w 1797090"/>
                <a:gd name="connsiteY2" fmla="*/ 983299 h 983299"/>
                <a:gd name="connsiteX3" fmla="*/ 126884 w 1797090"/>
                <a:gd name="connsiteY3" fmla="*/ 983299 h 983299"/>
                <a:gd name="connsiteX4" fmla="*/ 116977 w 1797090"/>
                <a:gd name="connsiteY4" fmla="*/ 779502 h 983299"/>
                <a:gd name="connsiteX5" fmla="*/ 116977 w 1797090"/>
                <a:gd name="connsiteY5" fmla="*/ 482940 h 983299"/>
                <a:gd name="connsiteX6" fmla="*/ 121920 w 1797090"/>
                <a:gd name="connsiteY6" fmla="*/ 250633 h 983299"/>
                <a:gd name="connsiteX7" fmla="*/ 126884 w 1797090"/>
                <a:gd name="connsiteY7" fmla="*/ 0 h 983299"/>
                <a:gd name="connsiteX0" fmla="*/ 126884 w 1797090"/>
                <a:gd name="connsiteY0" fmla="*/ 0 h 983299"/>
                <a:gd name="connsiteX1" fmla="*/ 1797090 w 1797090"/>
                <a:gd name="connsiteY1" fmla="*/ 0 h 983299"/>
                <a:gd name="connsiteX2" fmla="*/ 1797090 w 1797090"/>
                <a:gd name="connsiteY2" fmla="*/ 983299 h 983299"/>
                <a:gd name="connsiteX3" fmla="*/ 126884 w 1797090"/>
                <a:gd name="connsiteY3" fmla="*/ 983299 h 983299"/>
                <a:gd name="connsiteX4" fmla="*/ 116977 w 1797090"/>
                <a:gd name="connsiteY4" fmla="*/ 779502 h 983299"/>
                <a:gd name="connsiteX5" fmla="*/ 116977 w 1797090"/>
                <a:gd name="connsiteY5" fmla="*/ 482940 h 983299"/>
                <a:gd name="connsiteX6" fmla="*/ 121920 w 1797090"/>
                <a:gd name="connsiteY6" fmla="*/ 250633 h 983299"/>
                <a:gd name="connsiteX7" fmla="*/ 126884 w 1797090"/>
                <a:gd name="connsiteY7" fmla="*/ 0 h 983299"/>
                <a:gd name="connsiteX0" fmla="*/ 128027 w 1798233"/>
                <a:gd name="connsiteY0" fmla="*/ 0 h 983299"/>
                <a:gd name="connsiteX1" fmla="*/ 1798233 w 1798233"/>
                <a:gd name="connsiteY1" fmla="*/ 0 h 983299"/>
                <a:gd name="connsiteX2" fmla="*/ 1798233 w 1798233"/>
                <a:gd name="connsiteY2" fmla="*/ 983299 h 983299"/>
                <a:gd name="connsiteX3" fmla="*/ 128027 w 1798233"/>
                <a:gd name="connsiteY3" fmla="*/ 983299 h 983299"/>
                <a:gd name="connsiteX4" fmla="*/ 118120 w 1798233"/>
                <a:gd name="connsiteY4" fmla="*/ 779502 h 983299"/>
                <a:gd name="connsiteX5" fmla="*/ 118120 w 1798233"/>
                <a:gd name="connsiteY5" fmla="*/ 482940 h 983299"/>
                <a:gd name="connsiteX6" fmla="*/ 123063 w 1798233"/>
                <a:gd name="connsiteY6" fmla="*/ 250633 h 983299"/>
                <a:gd name="connsiteX7" fmla="*/ 128027 w 1798233"/>
                <a:gd name="connsiteY7" fmla="*/ 0 h 983299"/>
                <a:gd name="connsiteX0" fmla="*/ 125379 w 1795585"/>
                <a:gd name="connsiteY0" fmla="*/ 0 h 983299"/>
                <a:gd name="connsiteX1" fmla="*/ 1795585 w 1795585"/>
                <a:gd name="connsiteY1" fmla="*/ 0 h 983299"/>
                <a:gd name="connsiteX2" fmla="*/ 1795585 w 1795585"/>
                <a:gd name="connsiteY2" fmla="*/ 983299 h 983299"/>
                <a:gd name="connsiteX3" fmla="*/ 125379 w 1795585"/>
                <a:gd name="connsiteY3" fmla="*/ 983299 h 983299"/>
                <a:gd name="connsiteX4" fmla="*/ 125357 w 1795585"/>
                <a:gd name="connsiteY4" fmla="*/ 903070 h 983299"/>
                <a:gd name="connsiteX5" fmla="*/ 115472 w 1795585"/>
                <a:gd name="connsiteY5" fmla="*/ 482940 h 983299"/>
                <a:gd name="connsiteX6" fmla="*/ 120415 w 1795585"/>
                <a:gd name="connsiteY6" fmla="*/ 250633 h 983299"/>
                <a:gd name="connsiteX7" fmla="*/ 125379 w 1795585"/>
                <a:gd name="connsiteY7" fmla="*/ 0 h 983299"/>
                <a:gd name="connsiteX0" fmla="*/ 9960 w 1680166"/>
                <a:gd name="connsiteY0" fmla="*/ 0 h 983435"/>
                <a:gd name="connsiteX1" fmla="*/ 1680166 w 1680166"/>
                <a:gd name="connsiteY1" fmla="*/ 0 h 983435"/>
                <a:gd name="connsiteX2" fmla="*/ 1680166 w 1680166"/>
                <a:gd name="connsiteY2" fmla="*/ 983299 h 983435"/>
                <a:gd name="connsiteX3" fmla="*/ 9960 w 1680166"/>
                <a:gd name="connsiteY3" fmla="*/ 983299 h 983435"/>
                <a:gd name="connsiteX4" fmla="*/ 9938 w 1680166"/>
                <a:gd name="connsiteY4" fmla="*/ 903070 h 983435"/>
                <a:gd name="connsiteX5" fmla="*/ 53 w 1680166"/>
                <a:gd name="connsiteY5" fmla="*/ 482940 h 983435"/>
                <a:gd name="connsiteX6" fmla="*/ 4996 w 1680166"/>
                <a:gd name="connsiteY6" fmla="*/ 250633 h 983435"/>
                <a:gd name="connsiteX7" fmla="*/ 9960 w 1680166"/>
                <a:gd name="connsiteY7" fmla="*/ 0 h 983435"/>
                <a:gd name="connsiteX0" fmla="*/ 21047 w 1691253"/>
                <a:gd name="connsiteY0" fmla="*/ 0 h 983435"/>
                <a:gd name="connsiteX1" fmla="*/ 1691253 w 1691253"/>
                <a:gd name="connsiteY1" fmla="*/ 0 h 983435"/>
                <a:gd name="connsiteX2" fmla="*/ 1691253 w 1691253"/>
                <a:gd name="connsiteY2" fmla="*/ 983299 h 983435"/>
                <a:gd name="connsiteX3" fmla="*/ 21047 w 1691253"/>
                <a:gd name="connsiteY3" fmla="*/ 983299 h 983435"/>
                <a:gd name="connsiteX4" fmla="*/ 1255 w 1691253"/>
                <a:gd name="connsiteY4" fmla="*/ 903070 h 983435"/>
                <a:gd name="connsiteX5" fmla="*/ 11140 w 1691253"/>
                <a:gd name="connsiteY5" fmla="*/ 482940 h 983435"/>
                <a:gd name="connsiteX6" fmla="*/ 16083 w 1691253"/>
                <a:gd name="connsiteY6" fmla="*/ 250633 h 983435"/>
                <a:gd name="connsiteX7" fmla="*/ 21047 w 1691253"/>
                <a:gd name="connsiteY7" fmla="*/ 0 h 983435"/>
                <a:gd name="connsiteX0" fmla="*/ 21047 w 1691253"/>
                <a:gd name="connsiteY0" fmla="*/ 0 h 983435"/>
                <a:gd name="connsiteX1" fmla="*/ 1691253 w 1691253"/>
                <a:gd name="connsiteY1" fmla="*/ 0 h 983435"/>
                <a:gd name="connsiteX2" fmla="*/ 1691253 w 1691253"/>
                <a:gd name="connsiteY2" fmla="*/ 983299 h 983435"/>
                <a:gd name="connsiteX3" fmla="*/ 21047 w 1691253"/>
                <a:gd name="connsiteY3" fmla="*/ 983299 h 983435"/>
                <a:gd name="connsiteX4" fmla="*/ 1255 w 1691253"/>
                <a:gd name="connsiteY4" fmla="*/ 903070 h 983435"/>
                <a:gd name="connsiteX5" fmla="*/ 11140 w 1691253"/>
                <a:gd name="connsiteY5" fmla="*/ 482940 h 983435"/>
                <a:gd name="connsiteX6" fmla="*/ 16083 w 1691253"/>
                <a:gd name="connsiteY6" fmla="*/ 250633 h 983435"/>
                <a:gd name="connsiteX7" fmla="*/ 21047 w 1691253"/>
                <a:gd name="connsiteY7" fmla="*/ 0 h 983435"/>
                <a:gd name="connsiteX0" fmla="*/ 11772 w 1681978"/>
                <a:gd name="connsiteY0" fmla="*/ 0 h 983306"/>
                <a:gd name="connsiteX1" fmla="*/ 1681978 w 1681978"/>
                <a:gd name="connsiteY1" fmla="*/ 0 h 983306"/>
                <a:gd name="connsiteX2" fmla="*/ 1681978 w 1681978"/>
                <a:gd name="connsiteY2" fmla="*/ 983299 h 983306"/>
                <a:gd name="connsiteX3" fmla="*/ 11772 w 1681978"/>
                <a:gd name="connsiteY3" fmla="*/ 983299 h 983306"/>
                <a:gd name="connsiteX4" fmla="*/ 4858 w 1681978"/>
                <a:gd name="connsiteY4" fmla="*/ 860141 h 983306"/>
                <a:gd name="connsiteX5" fmla="*/ 1865 w 1681978"/>
                <a:gd name="connsiteY5" fmla="*/ 482940 h 983306"/>
                <a:gd name="connsiteX6" fmla="*/ 6808 w 1681978"/>
                <a:gd name="connsiteY6" fmla="*/ 250633 h 983306"/>
                <a:gd name="connsiteX7" fmla="*/ 11772 w 1681978"/>
                <a:gd name="connsiteY7" fmla="*/ 0 h 983306"/>
                <a:gd name="connsiteX0" fmla="*/ 10256 w 1680462"/>
                <a:gd name="connsiteY0" fmla="*/ 0 h 983301"/>
                <a:gd name="connsiteX1" fmla="*/ 1680462 w 1680462"/>
                <a:gd name="connsiteY1" fmla="*/ 0 h 983301"/>
                <a:gd name="connsiteX2" fmla="*/ 1680462 w 1680462"/>
                <a:gd name="connsiteY2" fmla="*/ 983299 h 983301"/>
                <a:gd name="connsiteX3" fmla="*/ 10256 w 1680462"/>
                <a:gd name="connsiteY3" fmla="*/ 983299 h 983301"/>
                <a:gd name="connsiteX4" fmla="*/ 3342 w 1680462"/>
                <a:gd name="connsiteY4" fmla="*/ 860141 h 983301"/>
                <a:gd name="connsiteX5" fmla="*/ 349 w 1680462"/>
                <a:gd name="connsiteY5" fmla="*/ 482940 h 983301"/>
                <a:gd name="connsiteX6" fmla="*/ 5292 w 1680462"/>
                <a:gd name="connsiteY6" fmla="*/ 250633 h 983301"/>
                <a:gd name="connsiteX7" fmla="*/ 10256 w 1680462"/>
                <a:gd name="connsiteY7" fmla="*/ 0 h 983301"/>
                <a:gd name="connsiteX0" fmla="*/ 15589 w 1685795"/>
                <a:gd name="connsiteY0" fmla="*/ 0 h 983301"/>
                <a:gd name="connsiteX1" fmla="*/ 1685795 w 1685795"/>
                <a:gd name="connsiteY1" fmla="*/ 0 h 983301"/>
                <a:gd name="connsiteX2" fmla="*/ 1685795 w 1685795"/>
                <a:gd name="connsiteY2" fmla="*/ 983299 h 983301"/>
                <a:gd name="connsiteX3" fmla="*/ 15589 w 1685795"/>
                <a:gd name="connsiteY3" fmla="*/ 983299 h 983301"/>
                <a:gd name="connsiteX4" fmla="*/ 90 w 1685795"/>
                <a:gd name="connsiteY4" fmla="*/ 851555 h 983301"/>
                <a:gd name="connsiteX5" fmla="*/ 5682 w 1685795"/>
                <a:gd name="connsiteY5" fmla="*/ 482940 h 983301"/>
                <a:gd name="connsiteX6" fmla="*/ 10625 w 1685795"/>
                <a:gd name="connsiteY6" fmla="*/ 250633 h 983301"/>
                <a:gd name="connsiteX7" fmla="*/ 15589 w 1685795"/>
                <a:gd name="connsiteY7" fmla="*/ 0 h 983301"/>
                <a:gd name="connsiteX0" fmla="*/ 15554 w 1685760"/>
                <a:gd name="connsiteY0" fmla="*/ 0 h 983301"/>
                <a:gd name="connsiteX1" fmla="*/ 1685760 w 1685760"/>
                <a:gd name="connsiteY1" fmla="*/ 0 h 983301"/>
                <a:gd name="connsiteX2" fmla="*/ 1685760 w 1685760"/>
                <a:gd name="connsiteY2" fmla="*/ 983299 h 983301"/>
                <a:gd name="connsiteX3" fmla="*/ 15554 w 1685760"/>
                <a:gd name="connsiteY3" fmla="*/ 983299 h 983301"/>
                <a:gd name="connsiteX4" fmla="*/ 55 w 1685760"/>
                <a:gd name="connsiteY4" fmla="*/ 851555 h 983301"/>
                <a:gd name="connsiteX5" fmla="*/ 5647 w 1685760"/>
                <a:gd name="connsiteY5" fmla="*/ 482940 h 983301"/>
                <a:gd name="connsiteX6" fmla="*/ 10590 w 1685760"/>
                <a:gd name="connsiteY6" fmla="*/ 250633 h 983301"/>
                <a:gd name="connsiteX7" fmla="*/ 15554 w 1685760"/>
                <a:gd name="connsiteY7" fmla="*/ 0 h 983301"/>
                <a:gd name="connsiteX0" fmla="*/ 28160 w 1698366"/>
                <a:gd name="connsiteY0" fmla="*/ 0 h 987593"/>
                <a:gd name="connsiteX1" fmla="*/ 1698366 w 1698366"/>
                <a:gd name="connsiteY1" fmla="*/ 0 h 987593"/>
                <a:gd name="connsiteX2" fmla="*/ 1698366 w 1698366"/>
                <a:gd name="connsiteY2" fmla="*/ 983299 h 987593"/>
                <a:gd name="connsiteX3" fmla="*/ 6696 w 1698366"/>
                <a:gd name="connsiteY3" fmla="*/ 987591 h 987593"/>
                <a:gd name="connsiteX4" fmla="*/ 12661 w 1698366"/>
                <a:gd name="connsiteY4" fmla="*/ 851555 h 987593"/>
                <a:gd name="connsiteX5" fmla="*/ 18253 w 1698366"/>
                <a:gd name="connsiteY5" fmla="*/ 482940 h 987593"/>
                <a:gd name="connsiteX6" fmla="*/ 23196 w 1698366"/>
                <a:gd name="connsiteY6" fmla="*/ 250633 h 987593"/>
                <a:gd name="connsiteX7" fmla="*/ 28160 w 1698366"/>
                <a:gd name="connsiteY7" fmla="*/ 0 h 987593"/>
                <a:gd name="connsiteX0" fmla="*/ 21464 w 1691670"/>
                <a:gd name="connsiteY0" fmla="*/ 0 h 987721"/>
                <a:gd name="connsiteX1" fmla="*/ 1691670 w 1691670"/>
                <a:gd name="connsiteY1" fmla="*/ 0 h 987721"/>
                <a:gd name="connsiteX2" fmla="*/ 1691670 w 1691670"/>
                <a:gd name="connsiteY2" fmla="*/ 983299 h 987721"/>
                <a:gd name="connsiteX3" fmla="*/ 0 w 1691670"/>
                <a:gd name="connsiteY3" fmla="*/ 987591 h 987721"/>
                <a:gd name="connsiteX4" fmla="*/ 5965 w 1691670"/>
                <a:gd name="connsiteY4" fmla="*/ 851555 h 987721"/>
                <a:gd name="connsiteX5" fmla="*/ 11557 w 1691670"/>
                <a:gd name="connsiteY5" fmla="*/ 482940 h 987721"/>
                <a:gd name="connsiteX6" fmla="*/ 16500 w 1691670"/>
                <a:gd name="connsiteY6" fmla="*/ 250633 h 987721"/>
                <a:gd name="connsiteX7" fmla="*/ 21464 w 1691670"/>
                <a:gd name="connsiteY7" fmla="*/ 0 h 987721"/>
                <a:gd name="connsiteX0" fmla="*/ 21464 w 1691670"/>
                <a:gd name="connsiteY0" fmla="*/ 0 h 987660"/>
                <a:gd name="connsiteX1" fmla="*/ 1691670 w 1691670"/>
                <a:gd name="connsiteY1" fmla="*/ 0 h 987660"/>
                <a:gd name="connsiteX2" fmla="*/ 1691670 w 1691670"/>
                <a:gd name="connsiteY2" fmla="*/ 983299 h 987660"/>
                <a:gd name="connsiteX3" fmla="*/ 0 w 1691670"/>
                <a:gd name="connsiteY3" fmla="*/ 987591 h 987660"/>
                <a:gd name="connsiteX4" fmla="*/ 5965 w 1691670"/>
                <a:gd name="connsiteY4" fmla="*/ 727059 h 987660"/>
                <a:gd name="connsiteX5" fmla="*/ 11557 w 1691670"/>
                <a:gd name="connsiteY5" fmla="*/ 482940 h 987660"/>
                <a:gd name="connsiteX6" fmla="*/ 16500 w 1691670"/>
                <a:gd name="connsiteY6" fmla="*/ 250633 h 987660"/>
                <a:gd name="connsiteX7" fmla="*/ 21464 w 1691670"/>
                <a:gd name="connsiteY7" fmla="*/ 0 h 987660"/>
                <a:gd name="connsiteX0" fmla="*/ 21464 w 1691670"/>
                <a:gd name="connsiteY0" fmla="*/ 0 h 987660"/>
                <a:gd name="connsiteX1" fmla="*/ 1691670 w 1691670"/>
                <a:gd name="connsiteY1" fmla="*/ 0 h 987660"/>
                <a:gd name="connsiteX2" fmla="*/ 1691670 w 1691670"/>
                <a:gd name="connsiteY2" fmla="*/ 983299 h 987660"/>
                <a:gd name="connsiteX3" fmla="*/ 0 w 1691670"/>
                <a:gd name="connsiteY3" fmla="*/ 987591 h 987660"/>
                <a:gd name="connsiteX4" fmla="*/ 5965 w 1691670"/>
                <a:gd name="connsiteY4" fmla="*/ 727059 h 987660"/>
                <a:gd name="connsiteX5" fmla="*/ 11557 w 1691670"/>
                <a:gd name="connsiteY5" fmla="*/ 482940 h 987660"/>
                <a:gd name="connsiteX6" fmla="*/ 5826 w 1691670"/>
                <a:gd name="connsiteY6" fmla="*/ 254191 h 987660"/>
                <a:gd name="connsiteX7" fmla="*/ 21464 w 1691670"/>
                <a:gd name="connsiteY7" fmla="*/ 0 h 987660"/>
                <a:gd name="connsiteX0" fmla="*/ 203 w 1691757"/>
                <a:gd name="connsiteY0" fmla="*/ 3557 h 987660"/>
                <a:gd name="connsiteX1" fmla="*/ 1691757 w 1691757"/>
                <a:gd name="connsiteY1" fmla="*/ 0 h 987660"/>
                <a:gd name="connsiteX2" fmla="*/ 1691757 w 1691757"/>
                <a:gd name="connsiteY2" fmla="*/ 983299 h 987660"/>
                <a:gd name="connsiteX3" fmla="*/ 87 w 1691757"/>
                <a:gd name="connsiteY3" fmla="*/ 987591 h 987660"/>
                <a:gd name="connsiteX4" fmla="*/ 6052 w 1691757"/>
                <a:gd name="connsiteY4" fmla="*/ 727059 h 987660"/>
                <a:gd name="connsiteX5" fmla="*/ 11644 w 1691757"/>
                <a:gd name="connsiteY5" fmla="*/ 482940 h 987660"/>
                <a:gd name="connsiteX6" fmla="*/ 5913 w 1691757"/>
                <a:gd name="connsiteY6" fmla="*/ 254191 h 987660"/>
                <a:gd name="connsiteX7" fmla="*/ 203 w 1691757"/>
                <a:gd name="connsiteY7" fmla="*/ 3557 h 987660"/>
                <a:gd name="connsiteX0" fmla="*/ 7232 w 1691670"/>
                <a:gd name="connsiteY0" fmla="*/ 7114 h 987660"/>
                <a:gd name="connsiteX1" fmla="*/ 1691670 w 1691670"/>
                <a:gd name="connsiteY1" fmla="*/ 0 h 987660"/>
                <a:gd name="connsiteX2" fmla="*/ 1691670 w 1691670"/>
                <a:gd name="connsiteY2" fmla="*/ 983299 h 987660"/>
                <a:gd name="connsiteX3" fmla="*/ 0 w 1691670"/>
                <a:gd name="connsiteY3" fmla="*/ 987591 h 987660"/>
                <a:gd name="connsiteX4" fmla="*/ 5965 w 1691670"/>
                <a:gd name="connsiteY4" fmla="*/ 727059 h 987660"/>
                <a:gd name="connsiteX5" fmla="*/ 11557 w 1691670"/>
                <a:gd name="connsiteY5" fmla="*/ 482940 h 987660"/>
                <a:gd name="connsiteX6" fmla="*/ 5826 w 1691670"/>
                <a:gd name="connsiteY6" fmla="*/ 254191 h 987660"/>
                <a:gd name="connsiteX7" fmla="*/ 7232 w 1691670"/>
                <a:gd name="connsiteY7" fmla="*/ 7114 h 987660"/>
                <a:gd name="connsiteX0" fmla="*/ 7232 w 1691670"/>
                <a:gd name="connsiteY0" fmla="*/ 7114 h 987660"/>
                <a:gd name="connsiteX1" fmla="*/ 1691670 w 1691670"/>
                <a:gd name="connsiteY1" fmla="*/ 0 h 987660"/>
                <a:gd name="connsiteX2" fmla="*/ 1691670 w 1691670"/>
                <a:gd name="connsiteY2" fmla="*/ 983299 h 987660"/>
                <a:gd name="connsiteX3" fmla="*/ 0 w 1691670"/>
                <a:gd name="connsiteY3" fmla="*/ 987591 h 987660"/>
                <a:gd name="connsiteX4" fmla="*/ 5965 w 1691670"/>
                <a:gd name="connsiteY4" fmla="*/ 727059 h 987660"/>
                <a:gd name="connsiteX5" fmla="*/ 883 w 1691670"/>
                <a:gd name="connsiteY5" fmla="*/ 482940 h 987660"/>
                <a:gd name="connsiteX6" fmla="*/ 5826 w 1691670"/>
                <a:gd name="connsiteY6" fmla="*/ 254191 h 987660"/>
                <a:gd name="connsiteX7" fmla="*/ 7232 w 1691670"/>
                <a:gd name="connsiteY7" fmla="*/ 7114 h 987660"/>
                <a:gd name="connsiteX0" fmla="*/ 7232 w 1691670"/>
                <a:gd name="connsiteY0" fmla="*/ 7114 h 987660"/>
                <a:gd name="connsiteX1" fmla="*/ 1691670 w 1691670"/>
                <a:gd name="connsiteY1" fmla="*/ 0 h 987660"/>
                <a:gd name="connsiteX2" fmla="*/ 1691670 w 1691670"/>
                <a:gd name="connsiteY2" fmla="*/ 983299 h 987660"/>
                <a:gd name="connsiteX3" fmla="*/ 0 w 1691670"/>
                <a:gd name="connsiteY3" fmla="*/ 987591 h 987660"/>
                <a:gd name="connsiteX4" fmla="*/ 2407 w 1691670"/>
                <a:gd name="connsiteY4" fmla="*/ 727059 h 987660"/>
                <a:gd name="connsiteX5" fmla="*/ 883 w 1691670"/>
                <a:gd name="connsiteY5" fmla="*/ 482940 h 987660"/>
                <a:gd name="connsiteX6" fmla="*/ 5826 w 1691670"/>
                <a:gd name="connsiteY6" fmla="*/ 254191 h 987660"/>
                <a:gd name="connsiteX7" fmla="*/ 7232 w 1691670"/>
                <a:gd name="connsiteY7" fmla="*/ 7114 h 987660"/>
                <a:gd name="connsiteX0" fmla="*/ 7232 w 1691670"/>
                <a:gd name="connsiteY0" fmla="*/ 7114 h 987660"/>
                <a:gd name="connsiteX1" fmla="*/ 1691670 w 1691670"/>
                <a:gd name="connsiteY1" fmla="*/ 0 h 987660"/>
                <a:gd name="connsiteX2" fmla="*/ 1691670 w 1691670"/>
                <a:gd name="connsiteY2" fmla="*/ 983299 h 987660"/>
                <a:gd name="connsiteX3" fmla="*/ 0 w 1691670"/>
                <a:gd name="connsiteY3" fmla="*/ 987591 h 987660"/>
                <a:gd name="connsiteX4" fmla="*/ 2407 w 1691670"/>
                <a:gd name="connsiteY4" fmla="*/ 727059 h 987660"/>
                <a:gd name="connsiteX5" fmla="*/ 7999 w 1691670"/>
                <a:gd name="connsiteY5" fmla="*/ 482940 h 987660"/>
                <a:gd name="connsiteX6" fmla="*/ 5826 w 1691670"/>
                <a:gd name="connsiteY6" fmla="*/ 254191 h 987660"/>
                <a:gd name="connsiteX7" fmla="*/ 7232 w 1691670"/>
                <a:gd name="connsiteY7" fmla="*/ 7114 h 987660"/>
                <a:gd name="connsiteX0" fmla="*/ 7232 w 1691670"/>
                <a:gd name="connsiteY0" fmla="*/ 7114 h 987661"/>
                <a:gd name="connsiteX1" fmla="*/ 1691670 w 1691670"/>
                <a:gd name="connsiteY1" fmla="*/ 0 h 987661"/>
                <a:gd name="connsiteX2" fmla="*/ 1691670 w 1691670"/>
                <a:gd name="connsiteY2" fmla="*/ 983299 h 987661"/>
                <a:gd name="connsiteX3" fmla="*/ 0 w 1691670"/>
                <a:gd name="connsiteY3" fmla="*/ 987591 h 987661"/>
                <a:gd name="connsiteX4" fmla="*/ 6453 w 1691670"/>
                <a:gd name="connsiteY4" fmla="*/ 731105 h 987661"/>
                <a:gd name="connsiteX5" fmla="*/ 7999 w 1691670"/>
                <a:gd name="connsiteY5" fmla="*/ 482940 h 987661"/>
                <a:gd name="connsiteX6" fmla="*/ 5826 w 1691670"/>
                <a:gd name="connsiteY6" fmla="*/ 254191 h 987661"/>
                <a:gd name="connsiteX7" fmla="*/ 7232 w 1691670"/>
                <a:gd name="connsiteY7" fmla="*/ 7114 h 987661"/>
                <a:gd name="connsiteX0" fmla="*/ 7232 w 1691670"/>
                <a:gd name="connsiteY0" fmla="*/ 7114 h 987662"/>
                <a:gd name="connsiteX1" fmla="*/ 1691670 w 1691670"/>
                <a:gd name="connsiteY1" fmla="*/ 0 h 987662"/>
                <a:gd name="connsiteX2" fmla="*/ 1691670 w 1691670"/>
                <a:gd name="connsiteY2" fmla="*/ 983299 h 987662"/>
                <a:gd name="connsiteX3" fmla="*/ 0 w 1691670"/>
                <a:gd name="connsiteY3" fmla="*/ 987591 h 987662"/>
                <a:gd name="connsiteX4" fmla="*/ 10499 w 1691670"/>
                <a:gd name="connsiteY4" fmla="*/ 735151 h 987662"/>
                <a:gd name="connsiteX5" fmla="*/ 7999 w 1691670"/>
                <a:gd name="connsiteY5" fmla="*/ 482940 h 987662"/>
                <a:gd name="connsiteX6" fmla="*/ 5826 w 1691670"/>
                <a:gd name="connsiteY6" fmla="*/ 254191 h 987662"/>
                <a:gd name="connsiteX7" fmla="*/ 7232 w 1691670"/>
                <a:gd name="connsiteY7" fmla="*/ 7114 h 987662"/>
                <a:gd name="connsiteX0" fmla="*/ 7232 w 1691670"/>
                <a:gd name="connsiteY0" fmla="*/ 7114 h 987663"/>
                <a:gd name="connsiteX1" fmla="*/ 1691670 w 1691670"/>
                <a:gd name="connsiteY1" fmla="*/ 0 h 987663"/>
                <a:gd name="connsiteX2" fmla="*/ 1691670 w 1691670"/>
                <a:gd name="connsiteY2" fmla="*/ 983299 h 987663"/>
                <a:gd name="connsiteX3" fmla="*/ 0 w 1691670"/>
                <a:gd name="connsiteY3" fmla="*/ 987591 h 987663"/>
                <a:gd name="connsiteX4" fmla="*/ 6453 w 1691670"/>
                <a:gd name="connsiteY4" fmla="*/ 739197 h 987663"/>
                <a:gd name="connsiteX5" fmla="*/ 7999 w 1691670"/>
                <a:gd name="connsiteY5" fmla="*/ 482940 h 987663"/>
                <a:gd name="connsiteX6" fmla="*/ 5826 w 1691670"/>
                <a:gd name="connsiteY6" fmla="*/ 254191 h 987663"/>
                <a:gd name="connsiteX7" fmla="*/ 7232 w 1691670"/>
                <a:gd name="connsiteY7" fmla="*/ 7114 h 98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1670" h="987663">
                  <a:moveTo>
                    <a:pt x="7232" y="7114"/>
                  </a:moveTo>
                  <a:lnTo>
                    <a:pt x="1691670" y="0"/>
                  </a:lnTo>
                  <a:lnTo>
                    <a:pt x="1691670" y="983299"/>
                  </a:lnTo>
                  <a:lnTo>
                    <a:pt x="0" y="987591"/>
                  </a:lnTo>
                  <a:cubicBezTo>
                    <a:pt x="7702" y="992517"/>
                    <a:pt x="6630" y="744494"/>
                    <a:pt x="6453" y="739197"/>
                  </a:cubicBezTo>
                  <a:cubicBezTo>
                    <a:pt x="6968" y="656475"/>
                    <a:pt x="7484" y="565662"/>
                    <a:pt x="7999" y="482940"/>
                  </a:cubicBezTo>
                  <a:cubicBezTo>
                    <a:pt x="7275" y="406690"/>
                    <a:pt x="6550" y="330441"/>
                    <a:pt x="5826" y="254191"/>
                  </a:cubicBezTo>
                  <a:cubicBezTo>
                    <a:pt x="7481" y="170647"/>
                    <a:pt x="5577" y="90658"/>
                    <a:pt x="7232" y="7114"/>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LSTM Answer</a:t>
              </a:r>
            </a:p>
            <a:p>
              <a:pPr algn="ctr"/>
              <a:r>
                <a:rPr lang="en-US"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Generator</a:t>
              </a:r>
            </a:p>
          </p:txBody>
        </p:sp>
        <p:cxnSp>
          <p:nvCxnSpPr>
            <p:cNvPr id="24" name="Straight Arrow Connector 23">
              <a:extLst>
                <a:ext uri="{FF2B5EF4-FFF2-40B4-BE49-F238E27FC236}">
                  <a16:creationId xmlns:a16="http://schemas.microsoft.com/office/drawing/2014/main" id="{7E96D68B-8F7D-E3A8-E3B4-9C1EC2BF7AF5}"/>
                </a:ext>
              </a:extLst>
            </p:cNvPr>
            <p:cNvCxnSpPr>
              <a:cxnSpLocks/>
              <a:stCxn id="22" idx="1"/>
              <a:endCxn id="23" idx="5"/>
            </p:cNvCxnSpPr>
            <p:nvPr/>
          </p:nvCxnSpPr>
          <p:spPr>
            <a:xfrm>
              <a:off x="8739278" y="3953763"/>
              <a:ext cx="514659" cy="4844"/>
            </a:xfrm>
            <a:prstGeom prst="straightConnector1">
              <a:avLst/>
            </a:prstGeom>
            <a:ln w="38100">
              <a:solidFill>
                <a:srgbClr val="C15DE9"/>
              </a:solidFill>
              <a:tailEnd type="stealth" w="lg" len="lg"/>
            </a:ln>
          </p:spPr>
          <p:style>
            <a:lnRef idx="1">
              <a:schemeClr val="dk1"/>
            </a:lnRef>
            <a:fillRef idx="0">
              <a:schemeClr val="dk1"/>
            </a:fillRef>
            <a:effectRef idx="0">
              <a:schemeClr val="dk1"/>
            </a:effectRef>
            <a:fontRef idx="minor">
              <a:schemeClr val="tx1"/>
            </a:fontRef>
          </p:style>
        </p:cxnSp>
        <p:cxnSp>
          <p:nvCxnSpPr>
            <p:cNvPr id="25" name="Elbow Connector 24">
              <a:extLst>
                <a:ext uri="{FF2B5EF4-FFF2-40B4-BE49-F238E27FC236}">
                  <a16:creationId xmlns:a16="http://schemas.microsoft.com/office/drawing/2014/main" id="{E5B05366-09B9-4C82-FDA1-492DE79053FD}"/>
                </a:ext>
              </a:extLst>
            </p:cNvPr>
            <p:cNvCxnSpPr>
              <a:cxnSpLocks/>
              <a:stCxn id="58" idx="1"/>
              <a:endCxn id="23" idx="6"/>
            </p:cNvCxnSpPr>
            <p:nvPr/>
          </p:nvCxnSpPr>
          <p:spPr>
            <a:xfrm>
              <a:off x="8192224" y="2749427"/>
              <a:ext cx="1059974" cy="995100"/>
            </a:xfrm>
            <a:prstGeom prst="bentConnector3">
              <a:avLst>
                <a:gd name="adj1" fmla="val 71803"/>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26" name="Elbow Connector 25">
              <a:extLst>
                <a:ext uri="{FF2B5EF4-FFF2-40B4-BE49-F238E27FC236}">
                  <a16:creationId xmlns:a16="http://schemas.microsoft.com/office/drawing/2014/main" id="{0F58FC23-DD41-D14E-2C8E-54D407A27AC8}"/>
                </a:ext>
              </a:extLst>
            </p:cNvPr>
            <p:cNvCxnSpPr>
              <a:cxnSpLocks/>
              <a:stCxn id="60" idx="1"/>
              <a:endCxn id="23" idx="4"/>
            </p:cNvCxnSpPr>
            <p:nvPr/>
          </p:nvCxnSpPr>
          <p:spPr>
            <a:xfrm flipV="1">
              <a:off x="8170744" y="4198431"/>
              <a:ext cx="1081956" cy="896295"/>
            </a:xfrm>
            <a:prstGeom prst="bentConnector3">
              <a:avLst>
                <a:gd name="adj1" fmla="val 71636"/>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grpSp>
      <p:grpSp>
        <p:nvGrpSpPr>
          <p:cNvPr id="197" name="Group 196">
            <a:extLst>
              <a:ext uri="{FF2B5EF4-FFF2-40B4-BE49-F238E27FC236}">
                <a16:creationId xmlns:a16="http://schemas.microsoft.com/office/drawing/2014/main" id="{5D869619-4A5E-49EE-613A-EF07CC058B7E}"/>
              </a:ext>
            </a:extLst>
          </p:cNvPr>
          <p:cNvGrpSpPr/>
          <p:nvPr/>
        </p:nvGrpSpPr>
        <p:grpSpPr>
          <a:xfrm>
            <a:off x="4451109" y="2097481"/>
            <a:ext cx="4938502" cy="3424928"/>
            <a:chOff x="4451109" y="2097481"/>
            <a:chExt cx="4938502" cy="3424928"/>
          </a:xfrm>
        </p:grpSpPr>
        <p:grpSp>
          <p:nvGrpSpPr>
            <p:cNvPr id="118" name="Group 117">
              <a:extLst>
                <a:ext uri="{FF2B5EF4-FFF2-40B4-BE49-F238E27FC236}">
                  <a16:creationId xmlns:a16="http://schemas.microsoft.com/office/drawing/2014/main" id="{C5A0AC73-1B35-E3F7-5727-A62A01AAFD8D}"/>
                </a:ext>
              </a:extLst>
            </p:cNvPr>
            <p:cNvGrpSpPr/>
            <p:nvPr/>
          </p:nvGrpSpPr>
          <p:grpSpPr>
            <a:xfrm>
              <a:off x="8490553" y="2479204"/>
              <a:ext cx="899058" cy="2327716"/>
              <a:chOff x="7950187" y="2667024"/>
              <a:chExt cx="760785" cy="2075608"/>
            </a:xfrm>
          </p:grpSpPr>
          <p:grpSp>
            <p:nvGrpSpPr>
              <p:cNvPr id="16" name="Group 15">
                <a:extLst>
                  <a:ext uri="{FF2B5EF4-FFF2-40B4-BE49-F238E27FC236}">
                    <a16:creationId xmlns:a16="http://schemas.microsoft.com/office/drawing/2014/main" id="{B5D6097C-6F59-C483-8838-79B381F71B14}"/>
                  </a:ext>
                </a:extLst>
              </p:cNvPr>
              <p:cNvGrpSpPr/>
              <p:nvPr/>
            </p:nvGrpSpPr>
            <p:grpSpPr>
              <a:xfrm>
                <a:off x="7950187" y="3657939"/>
                <a:ext cx="220758" cy="461665"/>
                <a:chOff x="12275825" y="2938077"/>
                <a:chExt cx="410819" cy="859133"/>
              </a:xfrm>
            </p:grpSpPr>
            <p:sp>
              <p:nvSpPr>
                <p:cNvPr id="17" name="Oval 16">
                  <a:extLst>
                    <a:ext uri="{FF2B5EF4-FFF2-40B4-BE49-F238E27FC236}">
                      <a16:creationId xmlns:a16="http://schemas.microsoft.com/office/drawing/2014/main" id="{CBF94FED-EE32-A559-31C9-1BC5C0A54600}"/>
                    </a:ext>
                  </a:extLst>
                </p:cNvPr>
                <p:cNvSpPr/>
                <p:nvPr/>
              </p:nvSpPr>
              <p:spPr>
                <a:xfrm>
                  <a:off x="12323087" y="3193505"/>
                  <a:ext cx="357809" cy="357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C670264-B21F-151B-8795-A5CA9B724498}"/>
                    </a:ext>
                  </a:extLst>
                </p:cNvPr>
                <p:cNvSpPr txBox="1"/>
                <p:nvPr/>
              </p:nvSpPr>
              <p:spPr>
                <a:xfrm>
                  <a:off x="12275825" y="2938077"/>
                  <a:ext cx="410819" cy="859133"/>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p>
              </p:txBody>
            </p:sp>
          </p:grpSp>
          <p:cxnSp>
            <p:nvCxnSpPr>
              <p:cNvPr id="19" name="Straight Arrow Connector 18">
                <a:extLst>
                  <a:ext uri="{FF2B5EF4-FFF2-40B4-BE49-F238E27FC236}">
                    <a16:creationId xmlns:a16="http://schemas.microsoft.com/office/drawing/2014/main" id="{29B14FC6-BC2C-2920-D663-3C6001C03FDA}"/>
                  </a:ext>
                </a:extLst>
              </p:cNvPr>
              <p:cNvCxnSpPr>
                <a:cxnSpLocks/>
              </p:cNvCxnSpPr>
              <p:nvPr/>
            </p:nvCxnSpPr>
            <p:spPr>
              <a:xfrm>
                <a:off x="8071526" y="2667024"/>
                <a:ext cx="1974" cy="995162"/>
              </a:xfrm>
              <a:prstGeom prst="straightConnector1">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C7C4449-8AF8-A303-20E0-158948EB49CD}"/>
                  </a:ext>
                </a:extLst>
              </p:cNvPr>
              <p:cNvCxnSpPr>
                <a:cxnSpLocks/>
                <a:stCxn id="60" idx="0"/>
              </p:cNvCxnSpPr>
              <p:nvPr/>
            </p:nvCxnSpPr>
            <p:spPr>
              <a:xfrm flipV="1">
                <a:off x="8069300" y="4081803"/>
                <a:ext cx="2114" cy="660829"/>
              </a:xfrm>
              <a:prstGeom prst="straightConnector1">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BF1541B6-271A-34F9-E9A5-1993AF0E05CC}"/>
                  </a:ext>
                </a:extLst>
              </p:cNvPr>
              <p:cNvCxnSpPr>
                <a:cxnSpLocks/>
                <a:stCxn id="17" idx="6"/>
                <a:endCxn id="22" idx="3"/>
              </p:cNvCxnSpPr>
              <p:nvPr/>
            </p:nvCxnSpPr>
            <p:spPr>
              <a:xfrm flipV="1">
                <a:off x="8167861" y="3890322"/>
                <a:ext cx="396843" cy="1010"/>
              </a:xfrm>
              <a:prstGeom prst="straightConnector1">
                <a:avLst/>
              </a:prstGeom>
              <a:ln w="38100">
                <a:solidFill>
                  <a:srgbClr val="C15DE9"/>
                </a:solidFill>
                <a:tailEnd type="stealth" w="lg" len="lg"/>
              </a:ln>
            </p:spPr>
            <p:style>
              <a:lnRef idx="1">
                <a:schemeClr val="dk1"/>
              </a:lnRef>
              <a:fillRef idx="0">
                <a:schemeClr val="dk1"/>
              </a:fillRef>
              <a:effectRef idx="0">
                <a:schemeClr val="dk1"/>
              </a:effectRef>
              <a:fontRef idx="minor">
                <a:schemeClr val="tx1"/>
              </a:fontRef>
            </p:style>
          </p:cxnSp>
          <p:sp>
            <p:nvSpPr>
              <p:cNvPr id="22" name="Google Shape;234;p16">
                <a:extLst>
                  <a:ext uri="{FF2B5EF4-FFF2-40B4-BE49-F238E27FC236}">
                    <a16:creationId xmlns:a16="http://schemas.microsoft.com/office/drawing/2014/main" id="{054ABBAB-4061-7544-9BCB-720B1D355454}"/>
                  </a:ext>
                </a:extLst>
              </p:cNvPr>
              <p:cNvSpPr/>
              <p:nvPr/>
            </p:nvSpPr>
            <p:spPr>
              <a:xfrm flipH="1">
                <a:off x="8564704" y="3601672"/>
                <a:ext cx="146268" cy="577301"/>
              </a:xfrm>
              <a:prstGeom prst="rect">
                <a:avLst/>
              </a:prstGeom>
              <a:solidFill>
                <a:srgbClr val="AE78D6"/>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a:solidFill>
                    <a:schemeClr val="bg1"/>
                  </a:solidFill>
                  <a:latin typeface="Times New Roman" panose="02020603050405020304" pitchFamily="18" charset="0"/>
                  <a:cs typeface="Times New Roman" panose="02020603050405020304" pitchFamily="18" charset="0"/>
                </a:endParaRPr>
              </a:p>
            </p:txBody>
          </p:sp>
        </p:grpSp>
        <p:sp>
          <p:nvSpPr>
            <p:cNvPr id="15" name="Rounded Rectangle 14">
              <a:extLst>
                <a:ext uri="{FF2B5EF4-FFF2-40B4-BE49-F238E27FC236}">
                  <a16:creationId xmlns:a16="http://schemas.microsoft.com/office/drawing/2014/main" id="{77947691-3354-83FA-C0F3-E14D234BC6E0}"/>
                </a:ext>
              </a:extLst>
            </p:cNvPr>
            <p:cNvSpPr/>
            <p:nvPr/>
          </p:nvSpPr>
          <p:spPr>
            <a:xfrm>
              <a:off x="5921225" y="2097481"/>
              <a:ext cx="1531307" cy="8059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Feature</a:t>
              </a:r>
              <a:r>
                <a:rPr lang="zh-CN" altLang="en-US"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 </a:t>
              </a:r>
              <a:r>
                <a:rPr lang="en-US" altLang="zh-CN"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Attention</a:t>
              </a:r>
            </a:p>
          </p:txBody>
        </p:sp>
        <p:cxnSp>
          <p:nvCxnSpPr>
            <p:cNvPr id="27" name="Straight Arrow Connector 26">
              <a:extLst>
                <a:ext uri="{FF2B5EF4-FFF2-40B4-BE49-F238E27FC236}">
                  <a16:creationId xmlns:a16="http://schemas.microsoft.com/office/drawing/2014/main" id="{7DA250CD-AE9A-849F-49F8-1A4C1F48F3B5}"/>
                </a:ext>
              </a:extLst>
            </p:cNvPr>
            <p:cNvCxnSpPr>
              <a:cxnSpLocks/>
              <a:stCxn id="56" idx="1"/>
              <a:endCxn id="15" idx="1"/>
            </p:cNvCxnSpPr>
            <p:nvPr/>
          </p:nvCxnSpPr>
          <p:spPr>
            <a:xfrm flipV="1">
              <a:off x="4451109" y="2500470"/>
              <a:ext cx="1470116" cy="1712"/>
            </a:xfrm>
            <a:prstGeom prst="straightConnector1">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28" name="Straight Arrow Connector 500">
              <a:extLst>
                <a:ext uri="{FF2B5EF4-FFF2-40B4-BE49-F238E27FC236}">
                  <a16:creationId xmlns:a16="http://schemas.microsoft.com/office/drawing/2014/main" id="{604D0A22-6FCE-4A02-7128-AEDF84B013AD}"/>
                </a:ext>
              </a:extLst>
            </p:cNvPr>
            <p:cNvCxnSpPr>
              <a:cxnSpLocks/>
              <a:stCxn id="41" idx="0"/>
            </p:cNvCxnSpPr>
            <p:nvPr/>
          </p:nvCxnSpPr>
          <p:spPr>
            <a:xfrm rot="5400000" flipH="1" flipV="1">
              <a:off x="4944383" y="2574744"/>
              <a:ext cx="842226" cy="1091797"/>
            </a:xfrm>
            <a:prstGeom prst="bentConnector2">
              <a:avLst/>
            </a:prstGeom>
            <a:ln w="38100">
              <a:solidFill>
                <a:srgbClr val="C15DE9"/>
              </a:solidFill>
              <a:tailEnd type="stealth" w="lg"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F67F8F9-06FE-19AF-543A-0255A3640D35}"/>
                </a:ext>
              </a:extLst>
            </p:cNvPr>
            <p:cNvCxnSpPr>
              <a:cxnSpLocks/>
              <a:stCxn id="37" idx="1"/>
              <a:endCxn id="51" idx="1"/>
            </p:cNvCxnSpPr>
            <p:nvPr/>
          </p:nvCxnSpPr>
          <p:spPr>
            <a:xfrm flipV="1">
              <a:off x="4475156" y="5119420"/>
              <a:ext cx="1452450" cy="11986"/>
            </a:xfrm>
            <a:prstGeom prst="straightConnector1">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30" name="Straight Arrow Connector 500">
              <a:extLst>
                <a:ext uri="{FF2B5EF4-FFF2-40B4-BE49-F238E27FC236}">
                  <a16:creationId xmlns:a16="http://schemas.microsoft.com/office/drawing/2014/main" id="{D6748CD4-44AD-3DF9-4C24-1DC0EC5236B2}"/>
                </a:ext>
              </a:extLst>
            </p:cNvPr>
            <p:cNvCxnSpPr>
              <a:cxnSpLocks/>
              <a:stCxn id="41" idx="2"/>
            </p:cNvCxnSpPr>
            <p:nvPr/>
          </p:nvCxnSpPr>
          <p:spPr>
            <a:xfrm rot="16200000" flipH="1">
              <a:off x="4974328" y="4034449"/>
              <a:ext cx="739193" cy="1048653"/>
            </a:xfrm>
            <a:prstGeom prst="bentConnector2">
              <a:avLst/>
            </a:prstGeom>
            <a:ln w="38100">
              <a:solidFill>
                <a:srgbClr val="C15DE9"/>
              </a:solidFill>
              <a:tailEnd type="stealth"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8749DD9C-0EEF-1AEB-D92D-9764666E3551}"/>
                </a:ext>
              </a:extLst>
            </p:cNvPr>
            <p:cNvCxnSpPr>
              <a:cxnSpLocks/>
              <a:stCxn id="15" idx="3"/>
              <a:endCxn id="58" idx="3"/>
            </p:cNvCxnSpPr>
            <p:nvPr/>
          </p:nvCxnSpPr>
          <p:spPr>
            <a:xfrm>
              <a:off x="7452532" y="2500470"/>
              <a:ext cx="1117744" cy="0"/>
            </a:xfrm>
            <a:prstGeom prst="straightConnector1">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B7EE4FF0-58CE-7F0F-37E6-78339297F628}"/>
                </a:ext>
              </a:extLst>
            </p:cNvPr>
            <p:cNvCxnSpPr>
              <a:cxnSpLocks/>
              <a:stCxn id="51" idx="3"/>
              <a:endCxn id="60" idx="3"/>
            </p:cNvCxnSpPr>
            <p:nvPr/>
          </p:nvCxnSpPr>
          <p:spPr>
            <a:xfrm>
              <a:off x="7452532" y="5119420"/>
              <a:ext cx="1092359" cy="11213"/>
            </a:xfrm>
            <a:prstGeom prst="straightConnector1">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sp>
          <p:nvSpPr>
            <p:cNvPr id="51" name="Rounded Rectangle 404">
              <a:extLst>
                <a:ext uri="{FF2B5EF4-FFF2-40B4-BE49-F238E27FC236}">
                  <a16:creationId xmlns:a16="http://schemas.microsoft.com/office/drawing/2014/main" id="{B68A23FB-F603-CF25-BF2C-4678D9A5C964}"/>
                </a:ext>
              </a:extLst>
            </p:cNvPr>
            <p:cNvSpPr/>
            <p:nvPr/>
          </p:nvSpPr>
          <p:spPr>
            <a:xfrm>
              <a:off x="5927606" y="4716431"/>
              <a:ext cx="1524926" cy="8059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Feature</a:t>
              </a:r>
              <a:r>
                <a:rPr lang="zh-CN" altLang="en-US"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 </a:t>
              </a:r>
              <a:r>
                <a:rPr lang="en-US" altLang="zh-CN" sz="2000" dirty="0">
                  <a:solidFill>
                    <a:schemeClr val="bg1"/>
                  </a:solidFill>
                  <a:latin typeface="Noto Sans CJK JP Light" panose="020B0300000000000000" pitchFamily="34" charset="-122"/>
                  <a:ea typeface="Noto Sans CJK JP Light" panose="020B0300000000000000" pitchFamily="34" charset="-122"/>
                  <a:cs typeface="Times New Roman" panose="02020603050405020304" pitchFamily="18" charset="0"/>
                </a:rPr>
                <a:t>Attention</a:t>
              </a:r>
            </a:p>
          </p:txBody>
        </p:sp>
        <p:sp>
          <p:nvSpPr>
            <p:cNvPr id="58" name="Google Shape;233;p16">
              <a:extLst>
                <a:ext uri="{FF2B5EF4-FFF2-40B4-BE49-F238E27FC236}">
                  <a16:creationId xmlns:a16="http://schemas.microsoft.com/office/drawing/2014/main" id="{4ACCFCEE-A424-02B1-D046-D5562891F0D8}"/>
                </a:ext>
              </a:extLst>
            </p:cNvPr>
            <p:cNvSpPr/>
            <p:nvPr/>
          </p:nvSpPr>
          <p:spPr>
            <a:xfrm flipH="1">
              <a:off x="8570276" y="2176758"/>
              <a:ext cx="172852" cy="647424"/>
            </a:xfrm>
            <a:prstGeom prst="rect">
              <a:avLst/>
            </a:prstGeom>
            <a:gradFill>
              <a:gsLst>
                <a:gs pos="0">
                  <a:schemeClr val="accent6">
                    <a:lumMod val="0"/>
                    <a:lumOff val="100000"/>
                  </a:schemeClr>
                </a:gs>
                <a:gs pos="82000">
                  <a:schemeClr val="accent2">
                    <a:lumMod val="75000"/>
                  </a:schemeClr>
                </a:gs>
              </a:gsLst>
              <a:lin ang="5400000" scaled="0"/>
            </a:gra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200" dirty="0">
                <a:solidFill>
                  <a:schemeClr val="bg1"/>
                </a:solidFill>
                <a:latin typeface="Times New Roman" panose="02020603050405020304" pitchFamily="18" charset="0"/>
                <a:cs typeface="Times New Roman" panose="02020603050405020304" pitchFamily="18" charset="0"/>
              </a:endParaRPr>
            </a:p>
          </p:txBody>
        </p:sp>
        <p:sp>
          <p:nvSpPr>
            <p:cNvPr id="60" name="Google Shape;235;p16">
              <a:extLst>
                <a:ext uri="{FF2B5EF4-FFF2-40B4-BE49-F238E27FC236}">
                  <a16:creationId xmlns:a16="http://schemas.microsoft.com/office/drawing/2014/main" id="{108EE190-C15C-9E2B-48D5-563BD054FB9E}"/>
                </a:ext>
              </a:extLst>
            </p:cNvPr>
            <p:cNvSpPr/>
            <p:nvPr/>
          </p:nvSpPr>
          <p:spPr>
            <a:xfrm flipH="1">
              <a:off x="8544891" y="4806920"/>
              <a:ext cx="172853" cy="647426"/>
            </a:xfrm>
            <a:prstGeom prst="rect">
              <a:avLst/>
            </a:prstGeom>
            <a:gradFill flip="none" rotWithShape="1">
              <a:gsLst>
                <a:gs pos="100000">
                  <a:schemeClr val="bg1"/>
                </a:gs>
                <a:gs pos="47000">
                  <a:srgbClr val="4472C4"/>
                </a:gs>
                <a:gs pos="0">
                  <a:srgbClr val="03288F"/>
                </a:gs>
              </a:gsLst>
              <a:path path="circle">
                <a:fillToRect l="50000" t="130000" r="50000" b="-30000"/>
              </a:path>
              <a:tileRect/>
            </a:gra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a:solidFill>
                  <a:schemeClr val="bg1"/>
                </a:solidFill>
                <a:latin typeface="Times New Roman" panose="02020603050405020304" pitchFamily="18" charset="0"/>
                <a:cs typeface="Times New Roman" panose="02020603050405020304" pitchFamily="18" charset="0"/>
              </a:endParaRPr>
            </a:p>
          </p:txBody>
        </p:sp>
      </p:grpSp>
      <p:sp>
        <p:nvSpPr>
          <p:cNvPr id="113" name="TextBox 112">
            <a:extLst>
              <a:ext uri="{FF2B5EF4-FFF2-40B4-BE49-F238E27FC236}">
                <a16:creationId xmlns:a16="http://schemas.microsoft.com/office/drawing/2014/main" id="{84BB64C0-F489-4D78-7355-DE58C2E10F40}"/>
              </a:ext>
            </a:extLst>
          </p:cNvPr>
          <p:cNvSpPr txBox="1"/>
          <p:nvPr/>
        </p:nvSpPr>
        <p:spPr>
          <a:xfrm>
            <a:off x="1166984" y="3396656"/>
            <a:ext cx="1290418" cy="369332"/>
          </a:xfrm>
          <a:prstGeom prst="rect">
            <a:avLst/>
          </a:prstGeom>
          <a:noFill/>
        </p:spPr>
        <p:txBody>
          <a:bodyPr wrap="none" rtlCol="0">
            <a:spAutoFit/>
          </a:bodyPr>
          <a:lstStyle/>
          <a:p>
            <a:pPr algn="ctr"/>
            <a:r>
              <a:rPr lang="en-US" dirty="0">
                <a:solidFill>
                  <a:schemeClr val="bg1"/>
                </a:solidFill>
              </a:rPr>
              <a:t>Main image</a:t>
            </a:r>
          </a:p>
        </p:txBody>
      </p:sp>
      <p:sp>
        <p:nvSpPr>
          <p:cNvPr id="114" name="TextBox 113">
            <a:extLst>
              <a:ext uri="{FF2B5EF4-FFF2-40B4-BE49-F238E27FC236}">
                <a16:creationId xmlns:a16="http://schemas.microsoft.com/office/drawing/2014/main" id="{4C1B6F83-934A-3059-B4EA-DB61FDC48F50}"/>
              </a:ext>
            </a:extLst>
          </p:cNvPr>
          <p:cNvSpPr txBox="1"/>
          <p:nvPr/>
        </p:nvSpPr>
        <p:spPr>
          <a:xfrm>
            <a:off x="910729" y="5886744"/>
            <a:ext cx="1802929" cy="369332"/>
          </a:xfrm>
          <a:prstGeom prst="rect">
            <a:avLst/>
          </a:prstGeom>
          <a:noFill/>
        </p:spPr>
        <p:txBody>
          <a:bodyPr wrap="none" rtlCol="0">
            <a:spAutoFit/>
          </a:bodyPr>
          <a:lstStyle/>
          <a:p>
            <a:pPr algn="ctr"/>
            <a:r>
              <a:rPr lang="en-US" dirty="0">
                <a:solidFill>
                  <a:schemeClr val="bg1"/>
                </a:solidFill>
              </a:rPr>
              <a:t>Reference image</a:t>
            </a:r>
          </a:p>
        </p:txBody>
      </p:sp>
      <p:grpSp>
        <p:nvGrpSpPr>
          <p:cNvPr id="121" name="Group 120">
            <a:extLst>
              <a:ext uri="{FF2B5EF4-FFF2-40B4-BE49-F238E27FC236}">
                <a16:creationId xmlns:a16="http://schemas.microsoft.com/office/drawing/2014/main" id="{D81DF546-2DA4-ADD8-1FBC-DE7635EE3AFE}"/>
              </a:ext>
            </a:extLst>
          </p:cNvPr>
          <p:cNvGrpSpPr/>
          <p:nvPr/>
        </p:nvGrpSpPr>
        <p:grpSpPr>
          <a:xfrm>
            <a:off x="4286856" y="6280443"/>
            <a:ext cx="7905144" cy="436112"/>
            <a:chOff x="4286856" y="6317613"/>
            <a:chExt cx="7905144" cy="436112"/>
          </a:xfrm>
        </p:grpSpPr>
        <p:pic>
          <p:nvPicPr>
            <p:cNvPr id="122" name="Picture 121">
              <a:extLst>
                <a:ext uri="{FF2B5EF4-FFF2-40B4-BE49-F238E27FC236}">
                  <a16:creationId xmlns:a16="http://schemas.microsoft.com/office/drawing/2014/main" id="{031FF101-942B-47FE-F471-7CF25052F2C2}"/>
                </a:ext>
              </a:extLst>
            </p:cNvPr>
            <p:cNvPicPr>
              <a:picLocks noChangeAspect="1"/>
            </p:cNvPicPr>
            <p:nvPr/>
          </p:nvPicPr>
          <p:blipFill>
            <a:blip r:embed="rId5"/>
            <a:stretch>
              <a:fillRect/>
            </a:stretch>
          </p:blipFill>
          <p:spPr>
            <a:xfrm>
              <a:off x="4286856" y="6335568"/>
              <a:ext cx="988876" cy="386711"/>
            </a:xfrm>
            <a:prstGeom prst="rect">
              <a:avLst/>
            </a:prstGeom>
          </p:spPr>
        </p:pic>
        <p:pic>
          <p:nvPicPr>
            <p:cNvPr id="123" name="Picture 122" descr="Blue letters on a black background&#10;&#10;Description automatically generated with medium confidence">
              <a:extLst>
                <a:ext uri="{FF2B5EF4-FFF2-40B4-BE49-F238E27FC236}">
                  <a16:creationId xmlns:a16="http://schemas.microsoft.com/office/drawing/2014/main" id="{839E1C5A-7099-361A-7F93-2777359BB2B6}"/>
                </a:ext>
              </a:extLst>
            </p:cNvPr>
            <p:cNvPicPr>
              <a:picLocks noChangeAspect="1"/>
            </p:cNvPicPr>
            <p:nvPr/>
          </p:nvPicPr>
          <p:blipFill>
            <a:blip r:embed="rId6"/>
            <a:stretch>
              <a:fillRect/>
            </a:stretch>
          </p:blipFill>
          <p:spPr>
            <a:xfrm>
              <a:off x="5412073" y="6338082"/>
              <a:ext cx="1424855" cy="395175"/>
            </a:xfrm>
            <a:prstGeom prst="rect">
              <a:avLst/>
            </a:prstGeom>
          </p:spPr>
        </p:pic>
        <p:pic>
          <p:nvPicPr>
            <p:cNvPr id="124" name="Picture 123" descr="A blue text on a black background&#10;&#10;Description automatically generated with medium confidence">
              <a:extLst>
                <a:ext uri="{FF2B5EF4-FFF2-40B4-BE49-F238E27FC236}">
                  <a16:creationId xmlns:a16="http://schemas.microsoft.com/office/drawing/2014/main" id="{B15AD540-DBFA-496C-2CB1-491517186CD9}"/>
                </a:ext>
              </a:extLst>
            </p:cNvPr>
            <p:cNvPicPr>
              <a:picLocks noChangeAspect="1"/>
            </p:cNvPicPr>
            <p:nvPr/>
          </p:nvPicPr>
          <p:blipFill>
            <a:blip r:embed="rId7"/>
            <a:stretch>
              <a:fillRect/>
            </a:stretch>
          </p:blipFill>
          <p:spPr>
            <a:xfrm>
              <a:off x="8499306" y="6338082"/>
              <a:ext cx="1978935" cy="390009"/>
            </a:xfrm>
            <a:prstGeom prst="rect">
              <a:avLst/>
            </a:prstGeom>
            <a:solidFill>
              <a:schemeClr val="tx1"/>
            </a:solidFill>
          </p:spPr>
        </p:pic>
        <p:pic>
          <p:nvPicPr>
            <p:cNvPr id="125" name="Picture 124" descr="A black and white sign with white text&#10;&#10;Description automatically generated with low confidence">
              <a:extLst>
                <a:ext uri="{FF2B5EF4-FFF2-40B4-BE49-F238E27FC236}">
                  <a16:creationId xmlns:a16="http://schemas.microsoft.com/office/drawing/2014/main" id="{36A604CC-1E90-78B5-3DD8-20236ED7A118}"/>
                </a:ext>
              </a:extLst>
            </p:cNvPr>
            <p:cNvPicPr>
              <a:picLocks noChangeAspect="1"/>
            </p:cNvPicPr>
            <p:nvPr/>
          </p:nvPicPr>
          <p:blipFill>
            <a:blip r:embed="rId8"/>
            <a:stretch>
              <a:fillRect/>
            </a:stretch>
          </p:blipFill>
          <p:spPr>
            <a:xfrm>
              <a:off x="10489580" y="6340104"/>
              <a:ext cx="1702420" cy="390009"/>
            </a:xfrm>
            <a:prstGeom prst="rect">
              <a:avLst/>
            </a:prstGeom>
            <a:solidFill>
              <a:schemeClr val="tx1"/>
            </a:solidFill>
          </p:spPr>
        </p:pic>
        <p:pic>
          <p:nvPicPr>
            <p:cNvPr id="126" name="Picture 125">
              <a:extLst>
                <a:ext uri="{FF2B5EF4-FFF2-40B4-BE49-F238E27FC236}">
                  <a16:creationId xmlns:a16="http://schemas.microsoft.com/office/drawing/2014/main" id="{FE24898E-7A07-4E8F-FA7D-AF2028891AD7}"/>
                </a:ext>
              </a:extLst>
            </p:cNvPr>
            <p:cNvPicPr>
              <a:picLocks noChangeAspect="1"/>
            </p:cNvPicPr>
            <p:nvPr/>
          </p:nvPicPr>
          <p:blipFill>
            <a:blip r:embed="rId9"/>
            <a:stretch>
              <a:fillRect/>
            </a:stretch>
          </p:blipFill>
          <p:spPr>
            <a:xfrm>
              <a:off x="6988909" y="6317613"/>
              <a:ext cx="1424855" cy="436112"/>
            </a:xfrm>
            <a:prstGeom prst="rect">
              <a:avLst/>
            </a:prstGeom>
          </p:spPr>
        </p:pic>
      </p:grpSp>
      <p:grpSp>
        <p:nvGrpSpPr>
          <p:cNvPr id="196" name="Group 195">
            <a:extLst>
              <a:ext uri="{FF2B5EF4-FFF2-40B4-BE49-F238E27FC236}">
                <a16:creationId xmlns:a16="http://schemas.microsoft.com/office/drawing/2014/main" id="{BECC4DC5-44AA-7704-E200-FE87F6C7DAEF}"/>
              </a:ext>
            </a:extLst>
          </p:cNvPr>
          <p:cNvGrpSpPr/>
          <p:nvPr/>
        </p:nvGrpSpPr>
        <p:grpSpPr>
          <a:xfrm>
            <a:off x="3035670" y="2176777"/>
            <a:ext cx="2409276" cy="3279114"/>
            <a:chOff x="3035670" y="2176777"/>
            <a:chExt cx="2409276" cy="3279114"/>
          </a:xfrm>
        </p:grpSpPr>
        <p:grpSp>
          <p:nvGrpSpPr>
            <p:cNvPr id="33" name="Google Shape;232;p16">
              <a:extLst>
                <a:ext uri="{FF2B5EF4-FFF2-40B4-BE49-F238E27FC236}">
                  <a16:creationId xmlns:a16="http://schemas.microsoft.com/office/drawing/2014/main" id="{CBDA35A6-DAC9-7033-9278-64841C3A600B}"/>
                </a:ext>
              </a:extLst>
            </p:cNvPr>
            <p:cNvGrpSpPr/>
            <p:nvPr/>
          </p:nvGrpSpPr>
          <p:grpSpPr>
            <a:xfrm>
              <a:off x="3588418" y="4806920"/>
              <a:ext cx="886738" cy="648971"/>
              <a:chOff x="2854300" y="1168125"/>
              <a:chExt cx="2972417" cy="532800"/>
            </a:xfrm>
            <a:solidFill>
              <a:srgbClr val="C8A350"/>
            </a:solidFill>
          </p:grpSpPr>
          <p:sp>
            <p:nvSpPr>
              <p:cNvPr id="34" name="Google Shape;233;p16">
                <a:extLst>
                  <a:ext uri="{FF2B5EF4-FFF2-40B4-BE49-F238E27FC236}">
                    <a16:creationId xmlns:a16="http://schemas.microsoft.com/office/drawing/2014/main" id="{07DDC2C4-1B5F-F4BF-8DA8-2CE08D058C0B}"/>
                  </a:ext>
                </a:extLst>
              </p:cNvPr>
              <p:cNvSpPr/>
              <p:nvPr/>
            </p:nvSpPr>
            <p:spPr>
              <a:xfrm flipH="1">
                <a:off x="28543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900">
                  <a:solidFill>
                    <a:schemeClr val="bg1"/>
                  </a:solidFill>
                </a:endParaRPr>
              </a:p>
            </p:txBody>
          </p:sp>
          <p:sp>
            <p:nvSpPr>
              <p:cNvPr id="35" name="Google Shape;234;p16">
                <a:extLst>
                  <a:ext uri="{FF2B5EF4-FFF2-40B4-BE49-F238E27FC236}">
                    <a16:creationId xmlns:a16="http://schemas.microsoft.com/office/drawing/2014/main" id="{EAE37A57-DCED-1B0A-6BC1-5CF3F80CD1A0}"/>
                  </a:ext>
                </a:extLst>
              </p:cNvPr>
              <p:cNvSpPr/>
              <p:nvPr/>
            </p:nvSpPr>
            <p:spPr>
              <a:xfrm flipH="1">
                <a:off x="34351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900">
                  <a:solidFill>
                    <a:schemeClr val="bg1"/>
                  </a:solidFill>
                </a:endParaRPr>
              </a:p>
            </p:txBody>
          </p:sp>
          <p:sp>
            <p:nvSpPr>
              <p:cNvPr id="36" name="Google Shape;235;p16">
                <a:extLst>
                  <a:ext uri="{FF2B5EF4-FFF2-40B4-BE49-F238E27FC236}">
                    <a16:creationId xmlns:a16="http://schemas.microsoft.com/office/drawing/2014/main" id="{66BDB188-8DCC-F2E0-DDF6-95EDAEDF7B0E}"/>
                  </a:ext>
                </a:extLst>
              </p:cNvPr>
              <p:cNvSpPr/>
              <p:nvPr/>
            </p:nvSpPr>
            <p:spPr>
              <a:xfrm flipH="1">
                <a:off x="4015900"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900" dirty="0">
                  <a:solidFill>
                    <a:schemeClr val="bg1"/>
                  </a:solidFill>
                </a:endParaRPr>
              </a:p>
            </p:txBody>
          </p:sp>
          <p:sp>
            <p:nvSpPr>
              <p:cNvPr id="37" name="Google Shape;233;p16">
                <a:extLst>
                  <a:ext uri="{FF2B5EF4-FFF2-40B4-BE49-F238E27FC236}">
                    <a16:creationId xmlns:a16="http://schemas.microsoft.com/office/drawing/2014/main" id="{6D601020-8FAF-8CCB-3D55-735935309441}"/>
                  </a:ext>
                </a:extLst>
              </p:cNvPr>
              <p:cNvSpPr/>
              <p:nvPr/>
            </p:nvSpPr>
            <p:spPr>
              <a:xfrm flipH="1">
                <a:off x="5245917" y="1168125"/>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900">
                  <a:solidFill>
                    <a:schemeClr val="bg1"/>
                  </a:solidFill>
                </a:endParaRPr>
              </a:p>
            </p:txBody>
          </p:sp>
        </p:grpSp>
        <p:grpSp>
          <p:nvGrpSpPr>
            <p:cNvPr id="39" name="Google Shape;232;p16">
              <a:extLst>
                <a:ext uri="{FF2B5EF4-FFF2-40B4-BE49-F238E27FC236}">
                  <a16:creationId xmlns:a16="http://schemas.microsoft.com/office/drawing/2014/main" id="{D9FB6047-3D0B-AC8C-E8C3-07FB92A6F71E}"/>
                </a:ext>
              </a:extLst>
            </p:cNvPr>
            <p:cNvGrpSpPr/>
            <p:nvPr/>
          </p:nvGrpSpPr>
          <p:grpSpPr>
            <a:xfrm>
              <a:off x="4560320" y="3541755"/>
              <a:ext cx="884626" cy="647427"/>
              <a:chOff x="2854306" y="1168125"/>
              <a:chExt cx="2972417" cy="532801"/>
            </a:xfrm>
            <a:solidFill>
              <a:srgbClr val="AE78D6"/>
            </a:solidFill>
          </p:grpSpPr>
          <p:sp>
            <p:nvSpPr>
              <p:cNvPr id="40" name="Google Shape;233;p16">
                <a:extLst>
                  <a:ext uri="{FF2B5EF4-FFF2-40B4-BE49-F238E27FC236}">
                    <a16:creationId xmlns:a16="http://schemas.microsoft.com/office/drawing/2014/main" id="{DD9704AD-7A4A-D93F-5762-E72C71326C48}"/>
                  </a:ext>
                </a:extLst>
              </p:cNvPr>
              <p:cNvSpPr/>
              <p:nvPr/>
            </p:nvSpPr>
            <p:spPr>
              <a:xfrm flipH="1">
                <a:off x="2854306" y="1168125"/>
                <a:ext cx="580798" cy="532801"/>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a:solidFill>
                    <a:schemeClr val="bg1"/>
                  </a:solidFill>
                  <a:latin typeface="Times New Roman" panose="02020603050405020304" pitchFamily="18" charset="0"/>
                  <a:cs typeface="Times New Roman" panose="02020603050405020304" pitchFamily="18" charset="0"/>
                </a:endParaRPr>
              </a:p>
            </p:txBody>
          </p:sp>
          <p:sp>
            <p:nvSpPr>
              <p:cNvPr id="41" name="Google Shape;234;p16">
                <a:extLst>
                  <a:ext uri="{FF2B5EF4-FFF2-40B4-BE49-F238E27FC236}">
                    <a16:creationId xmlns:a16="http://schemas.microsoft.com/office/drawing/2014/main" id="{5FDD6E6E-B740-11EC-9D76-49153572C535}"/>
                  </a:ext>
                </a:extLst>
              </p:cNvPr>
              <p:cNvSpPr/>
              <p:nvPr/>
            </p:nvSpPr>
            <p:spPr>
              <a:xfrm flipH="1">
                <a:off x="3435104" y="1168125"/>
                <a:ext cx="580798" cy="532799"/>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a:solidFill>
                    <a:schemeClr val="bg1"/>
                  </a:solidFill>
                  <a:latin typeface="Times New Roman" panose="02020603050405020304" pitchFamily="18" charset="0"/>
                  <a:cs typeface="Times New Roman" panose="02020603050405020304" pitchFamily="18" charset="0"/>
                </a:endParaRPr>
              </a:p>
            </p:txBody>
          </p:sp>
          <p:sp>
            <p:nvSpPr>
              <p:cNvPr id="42" name="Google Shape;235;p16">
                <a:extLst>
                  <a:ext uri="{FF2B5EF4-FFF2-40B4-BE49-F238E27FC236}">
                    <a16:creationId xmlns:a16="http://schemas.microsoft.com/office/drawing/2014/main" id="{49282B84-94CE-0087-CB5F-6D41D408A330}"/>
                  </a:ext>
                </a:extLst>
              </p:cNvPr>
              <p:cNvSpPr/>
              <p:nvPr/>
            </p:nvSpPr>
            <p:spPr>
              <a:xfrm flipH="1">
                <a:off x="4015908" y="1168125"/>
                <a:ext cx="580798" cy="532801"/>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dirty="0">
                  <a:solidFill>
                    <a:schemeClr val="bg1"/>
                  </a:solidFill>
                  <a:latin typeface="Times New Roman" panose="02020603050405020304" pitchFamily="18" charset="0"/>
                  <a:cs typeface="Times New Roman" panose="02020603050405020304" pitchFamily="18" charset="0"/>
                </a:endParaRPr>
              </a:p>
            </p:txBody>
          </p:sp>
          <p:sp>
            <p:nvSpPr>
              <p:cNvPr id="43" name="Google Shape;233;p16">
                <a:extLst>
                  <a:ext uri="{FF2B5EF4-FFF2-40B4-BE49-F238E27FC236}">
                    <a16:creationId xmlns:a16="http://schemas.microsoft.com/office/drawing/2014/main" id="{2B15B6F7-030C-F11F-3A4D-8651DCD107EC}"/>
                  </a:ext>
                </a:extLst>
              </p:cNvPr>
              <p:cNvSpPr/>
              <p:nvPr/>
            </p:nvSpPr>
            <p:spPr>
              <a:xfrm flipH="1">
                <a:off x="5245925" y="1168125"/>
                <a:ext cx="580798" cy="532801"/>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400">
                  <a:solidFill>
                    <a:schemeClr val="bg1"/>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16809F38-768F-1D3B-EAD6-613C09B257C7}"/>
                </a:ext>
              </a:extLst>
            </p:cNvPr>
            <p:cNvGrpSpPr/>
            <p:nvPr/>
          </p:nvGrpSpPr>
          <p:grpSpPr>
            <a:xfrm>
              <a:off x="3700420" y="3601273"/>
              <a:ext cx="265107" cy="517740"/>
              <a:chOff x="12263425" y="2925768"/>
              <a:chExt cx="417471" cy="859133"/>
            </a:xfrm>
          </p:grpSpPr>
          <p:sp>
            <p:nvSpPr>
              <p:cNvPr id="46" name="Oval 45">
                <a:extLst>
                  <a:ext uri="{FF2B5EF4-FFF2-40B4-BE49-F238E27FC236}">
                    <a16:creationId xmlns:a16="http://schemas.microsoft.com/office/drawing/2014/main" id="{9C634E77-4EC6-C667-9165-9D52F9EC8C5A}"/>
                  </a:ext>
                </a:extLst>
              </p:cNvPr>
              <p:cNvSpPr/>
              <p:nvPr/>
            </p:nvSpPr>
            <p:spPr>
              <a:xfrm>
                <a:off x="12323087" y="3193505"/>
                <a:ext cx="357809" cy="3578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6B1F0C6E-7912-AD40-314A-174CCD16B90A}"/>
                  </a:ext>
                </a:extLst>
              </p:cNvPr>
              <p:cNvSpPr txBox="1"/>
              <p:nvPr/>
            </p:nvSpPr>
            <p:spPr>
              <a:xfrm>
                <a:off x="12263425" y="2925768"/>
                <a:ext cx="410818" cy="859133"/>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p>
            </p:txBody>
          </p:sp>
        </p:grpSp>
        <p:cxnSp>
          <p:nvCxnSpPr>
            <p:cNvPr id="48" name="Straight Arrow Connector 47">
              <a:extLst>
                <a:ext uri="{FF2B5EF4-FFF2-40B4-BE49-F238E27FC236}">
                  <a16:creationId xmlns:a16="http://schemas.microsoft.com/office/drawing/2014/main" id="{4FC17321-684E-D5DF-2D76-5E25062DBBCC}"/>
                </a:ext>
              </a:extLst>
            </p:cNvPr>
            <p:cNvCxnSpPr>
              <a:cxnSpLocks/>
            </p:cNvCxnSpPr>
            <p:nvPr/>
          </p:nvCxnSpPr>
          <p:spPr>
            <a:xfrm>
              <a:off x="3852670" y="3036335"/>
              <a:ext cx="0" cy="588365"/>
            </a:xfrm>
            <a:prstGeom prst="straightConnector1">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D4F5A1B3-F6F4-2864-9CFB-5C00157EB8FD}"/>
                </a:ext>
              </a:extLst>
            </p:cNvPr>
            <p:cNvCxnSpPr>
              <a:cxnSpLocks/>
            </p:cNvCxnSpPr>
            <p:nvPr/>
          </p:nvCxnSpPr>
          <p:spPr>
            <a:xfrm flipV="1">
              <a:off x="3850701" y="4079256"/>
              <a:ext cx="0" cy="547668"/>
            </a:xfrm>
            <a:prstGeom prst="straightConnector1">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393D8B12-4490-BC68-5542-F90DD1930CCE}"/>
                </a:ext>
              </a:extLst>
            </p:cNvPr>
            <p:cNvCxnSpPr>
              <a:cxnSpLocks/>
              <a:stCxn id="46" idx="6"/>
              <a:endCxn id="40" idx="3"/>
            </p:cNvCxnSpPr>
            <p:nvPr/>
          </p:nvCxnSpPr>
          <p:spPr>
            <a:xfrm flipV="1">
              <a:off x="3965527" y="3865469"/>
              <a:ext cx="594793" cy="4965"/>
            </a:xfrm>
            <a:prstGeom prst="straightConnector1">
              <a:avLst/>
            </a:prstGeom>
            <a:ln w="38100">
              <a:solidFill>
                <a:srgbClr val="C15DE9"/>
              </a:solidFill>
              <a:tailEnd type="stealth" w="lg" len="lg"/>
            </a:ln>
          </p:spPr>
          <p:style>
            <a:lnRef idx="1">
              <a:schemeClr val="dk1"/>
            </a:lnRef>
            <a:fillRef idx="0">
              <a:schemeClr val="dk1"/>
            </a:fillRef>
            <a:effectRef idx="0">
              <a:schemeClr val="dk1"/>
            </a:effectRef>
            <a:fontRef idx="minor">
              <a:schemeClr val="tx1"/>
            </a:fontRef>
          </p:style>
        </p:cxnSp>
        <p:grpSp>
          <p:nvGrpSpPr>
            <p:cNvPr id="52" name="Google Shape;232;p16">
              <a:extLst>
                <a:ext uri="{FF2B5EF4-FFF2-40B4-BE49-F238E27FC236}">
                  <a16:creationId xmlns:a16="http://schemas.microsoft.com/office/drawing/2014/main" id="{47D2C86B-1EAE-E791-8026-25A0309E1876}"/>
                </a:ext>
              </a:extLst>
            </p:cNvPr>
            <p:cNvGrpSpPr/>
            <p:nvPr/>
          </p:nvGrpSpPr>
          <p:grpSpPr>
            <a:xfrm>
              <a:off x="3551019" y="2176777"/>
              <a:ext cx="900090" cy="650811"/>
              <a:chOff x="2854300" y="1168123"/>
              <a:chExt cx="2972413" cy="532801"/>
            </a:xfrm>
            <a:solidFill>
              <a:srgbClr val="F09456"/>
            </a:solidFill>
          </p:grpSpPr>
          <p:sp>
            <p:nvSpPr>
              <p:cNvPr id="53" name="Google Shape;233;p16">
                <a:extLst>
                  <a:ext uri="{FF2B5EF4-FFF2-40B4-BE49-F238E27FC236}">
                    <a16:creationId xmlns:a16="http://schemas.microsoft.com/office/drawing/2014/main" id="{59E0E93B-D2A2-226F-C659-10F2779B50E5}"/>
                  </a:ext>
                </a:extLst>
              </p:cNvPr>
              <p:cNvSpPr/>
              <p:nvPr/>
            </p:nvSpPr>
            <p:spPr>
              <a:xfrm flipH="1">
                <a:off x="2854300" y="1168124"/>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200" dirty="0">
                  <a:solidFill>
                    <a:schemeClr val="bg1"/>
                  </a:solidFill>
                  <a:latin typeface="Times New Roman" panose="02020603050405020304" pitchFamily="18" charset="0"/>
                  <a:cs typeface="Times New Roman" panose="02020603050405020304" pitchFamily="18" charset="0"/>
                </a:endParaRPr>
              </a:p>
            </p:txBody>
          </p:sp>
          <p:sp>
            <p:nvSpPr>
              <p:cNvPr id="54" name="Google Shape;234;p16">
                <a:extLst>
                  <a:ext uri="{FF2B5EF4-FFF2-40B4-BE49-F238E27FC236}">
                    <a16:creationId xmlns:a16="http://schemas.microsoft.com/office/drawing/2014/main" id="{12F6A447-4901-D109-6BFE-B9CA5C9B9132}"/>
                  </a:ext>
                </a:extLst>
              </p:cNvPr>
              <p:cNvSpPr/>
              <p:nvPr/>
            </p:nvSpPr>
            <p:spPr>
              <a:xfrm flipH="1">
                <a:off x="3435100" y="1168124"/>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200" dirty="0">
                  <a:solidFill>
                    <a:schemeClr val="bg1"/>
                  </a:solidFill>
                  <a:latin typeface="Times New Roman" panose="02020603050405020304" pitchFamily="18" charset="0"/>
                  <a:cs typeface="Times New Roman" panose="02020603050405020304" pitchFamily="18" charset="0"/>
                </a:endParaRPr>
              </a:p>
            </p:txBody>
          </p:sp>
          <p:sp>
            <p:nvSpPr>
              <p:cNvPr id="55" name="Google Shape;235;p16">
                <a:extLst>
                  <a:ext uri="{FF2B5EF4-FFF2-40B4-BE49-F238E27FC236}">
                    <a16:creationId xmlns:a16="http://schemas.microsoft.com/office/drawing/2014/main" id="{362877C5-EDAD-36D3-854E-ECD385BC5E44}"/>
                  </a:ext>
                </a:extLst>
              </p:cNvPr>
              <p:cNvSpPr/>
              <p:nvPr/>
            </p:nvSpPr>
            <p:spPr>
              <a:xfrm flipH="1">
                <a:off x="4015900" y="1168124"/>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200" dirty="0">
                  <a:solidFill>
                    <a:schemeClr val="bg1"/>
                  </a:solidFill>
                  <a:latin typeface="Times New Roman" panose="02020603050405020304" pitchFamily="18" charset="0"/>
                  <a:cs typeface="Times New Roman" panose="02020603050405020304" pitchFamily="18" charset="0"/>
                </a:endParaRPr>
              </a:p>
            </p:txBody>
          </p:sp>
          <p:sp>
            <p:nvSpPr>
              <p:cNvPr id="56" name="Google Shape;233;p16">
                <a:extLst>
                  <a:ext uri="{FF2B5EF4-FFF2-40B4-BE49-F238E27FC236}">
                    <a16:creationId xmlns:a16="http://schemas.microsoft.com/office/drawing/2014/main" id="{CBFD627D-D7A1-D7EE-E18F-70F03D2724C3}"/>
                  </a:ext>
                </a:extLst>
              </p:cNvPr>
              <p:cNvSpPr/>
              <p:nvPr/>
            </p:nvSpPr>
            <p:spPr>
              <a:xfrm flipH="1">
                <a:off x="5245913" y="1168123"/>
                <a:ext cx="580800" cy="532800"/>
              </a:xfrm>
              <a:prstGeom prst="rect">
                <a:avLst/>
              </a:prstGeom>
              <a:grp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endParaRPr sz="1200" dirty="0">
                  <a:solidFill>
                    <a:schemeClr val="bg1"/>
                  </a:solidFill>
                  <a:latin typeface="Times New Roman" panose="02020603050405020304" pitchFamily="18" charset="0"/>
                  <a:cs typeface="Times New Roman" panose="02020603050405020304" pitchFamily="18" charset="0"/>
                </a:endParaRPr>
              </a:p>
            </p:txBody>
          </p:sp>
        </p:grpSp>
        <p:sp>
          <p:nvSpPr>
            <p:cNvPr id="57" name="TextBox 502">
              <a:extLst>
                <a:ext uri="{FF2B5EF4-FFF2-40B4-BE49-F238E27FC236}">
                  <a16:creationId xmlns:a16="http://schemas.microsoft.com/office/drawing/2014/main" id="{A95F2B2C-748C-3861-423C-0BA4D7472363}"/>
                </a:ext>
              </a:extLst>
            </p:cNvPr>
            <p:cNvSpPr txBox="1"/>
            <p:nvPr/>
          </p:nvSpPr>
          <p:spPr>
            <a:xfrm>
              <a:off x="4026419" y="2345418"/>
              <a:ext cx="290464" cy="276999"/>
            </a:xfrm>
            <a:prstGeom prst="rect">
              <a:avLst/>
            </a:prstGeom>
            <a:noFill/>
          </p:spPr>
          <p:txBody>
            <a:bodyPr wrap="none" rtlCol="0">
              <a:spAutoFit/>
            </a:bodyPr>
            <a:lstStyle/>
            <a:p>
              <a:r>
                <a:rPr lang="en-US" sz="1200" dirty="0">
                  <a:solidFill>
                    <a:schemeClr val="bg1"/>
                  </a:solidFill>
                </a:rPr>
                <a:t>…</a:t>
              </a:r>
            </a:p>
          </p:txBody>
        </p:sp>
        <p:cxnSp>
          <p:nvCxnSpPr>
            <p:cNvPr id="109" name="Straight Arrow Connector 108">
              <a:extLst>
                <a:ext uri="{FF2B5EF4-FFF2-40B4-BE49-F238E27FC236}">
                  <a16:creationId xmlns:a16="http://schemas.microsoft.com/office/drawing/2014/main" id="{B6F0D189-AB03-66FA-9AB8-B370ECB2F26B}"/>
                </a:ext>
              </a:extLst>
            </p:cNvPr>
            <p:cNvCxnSpPr>
              <a:cxnSpLocks/>
              <a:endCxn id="53" idx="3"/>
            </p:cNvCxnSpPr>
            <p:nvPr/>
          </p:nvCxnSpPr>
          <p:spPr>
            <a:xfrm>
              <a:off x="3035670" y="2502181"/>
              <a:ext cx="515349" cy="2"/>
            </a:xfrm>
            <a:prstGeom prst="straightConnector1">
              <a:avLst/>
            </a:prstGeom>
            <a:ln w="38100">
              <a:solidFill>
                <a:schemeClr val="accent6">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cxnSp>
          <p:nvCxnSpPr>
            <p:cNvPr id="112" name="Straight Arrow Connector 111">
              <a:extLst>
                <a:ext uri="{FF2B5EF4-FFF2-40B4-BE49-F238E27FC236}">
                  <a16:creationId xmlns:a16="http://schemas.microsoft.com/office/drawing/2014/main" id="{6C6BBE75-3DA0-CD11-1F9C-F7CEE7555D3D}"/>
                </a:ext>
              </a:extLst>
            </p:cNvPr>
            <p:cNvCxnSpPr>
              <a:cxnSpLocks/>
            </p:cNvCxnSpPr>
            <p:nvPr/>
          </p:nvCxnSpPr>
          <p:spPr>
            <a:xfrm>
              <a:off x="3051761" y="5180813"/>
              <a:ext cx="490483" cy="0"/>
            </a:xfrm>
            <a:prstGeom prst="straightConnector1">
              <a:avLst/>
            </a:prstGeom>
            <a:ln w="38100">
              <a:solidFill>
                <a:schemeClr val="accent1">
                  <a:lumMod val="60000"/>
                  <a:lumOff val="40000"/>
                </a:schemeClr>
              </a:solidFill>
              <a:tailEnd type="stealth" w="lg" len="lg"/>
            </a:ln>
          </p:spPr>
          <p:style>
            <a:lnRef idx="1">
              <a:schemeClr val="dk1"/>
            </a:lnRef>
            <a:fillRef idx="0">
              <a:schemeClr val="dk1"/>
            </a:fillRef>
            <a:effectRef idx="0">
              <a:schemeClr val="dk1"/>
            </a:effectRef>
            <a:fontRef idx="minor">
              <a:schemeClr val="tx1"/>
            </a:fontRef>
          </p:style>
        </p:cxnSp>
        <p:sp>
          <p:nvSpPr>
            <p:cNvPr id="129" name="TextBox 502">
              <a:extLst>
                <a:ext uri="{FF2B5EF4-FFF2-40B4-BE49-F238E27FC236}">
                  <a16:creationId xmlns:a16="http://schemas.microsoft.com/office/drawing/2014/main" id="{B04CA759-00EE-1230-3DD6-1E37DB51CB70}"/>
                </a:ext>
              </a:extLst>
            </p:cNvPr>
            <p:cNvSpPr txBox="1"/>
            <p:nvPr/>
          </p:nvSpPr>
          <p:spPr>
            <a:xfrm>
              <a:off x="4070531" y="4980921"/>
              <a:ext cx="290464" cy="276999"/>
            </a:xfrm>
            <a:prstGeom prst="rect">
              <a:avLst/>
            </a:prstGeom>
            <a:noFill/>
          </p:spPr>
          <p:txBody>
            <a:bodyPr wrap="none" rtlCol="0">
              <a:spAutoFit/>
            </a:bodyPr>
            <a:lstStyle/>
            <a:p>
              <a:r>
                <a:rPr lang="en-US" sz="1200" dirty="0">
                  <a:solidFill>
                    <a:schemeClr val="bg1"/>
                  </a:solidFill>
                </a:rPr>
                <a:t>…</a:t>
              </a:r>
            </a:p>
          </p:txBody>
        </p:sp>
      </p:grpSp>
    </p:spTree>
    <p:extLst>
      <p:ext uri="{BB962C8B-B14F-4D97-AF65-F5344CB8AC3E}">
        <p14:creationId xmlns:p14="http://schemas.microsoft.com/office/powerpoint/2010/main" val="1644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9B9A-A3E1-0DBD-E050-B4B5BD520B2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9C720FD6-D900-61B3-51BF-60B41BA7D78C}"/>
              </a:ext>
            </a:extLst>
          </p:cNvPr>
          <p:cNvSpPr>
            <a:spLocks noGrp="1"/>
          </p:cNvSpPr>
          <p:nvPr>
            <p:ph idx="1"/>
          </p:nvPr>
        </p:nvSpPr>
        <p:spPr>
          <a:xfrm>
            <a:off x="529578" y="1183284"/>
            <a:ext cx="11192730" cy="4351338"/>
          </a:xfrm>
        </p:spPr>
        <p:txBody>
          <a:bodyPr>
            <a:normAutofit/>
          </a:bodyPr>
          <a:lstStyle/>
          <a:p>
            <a:r>
              <a:rPr lang="en-US" dirty="0"/>
              <a:t>“difference” questions</a:t>
            </a:r>
          </a:p>
          <a:p>
            <a:pPr lvl="1"/>
            <a:r>
              <a:rPr lang="en-US" dirty="0"/>
              <a:t>Compare with </a:t>
            </a:r>
            <a:r>
              <a:rPr lang="en-US" dirty="0" err="1"/>
              <a:t>MCCFormers</a:t>
            </a:r>
            <a:r>
              <a:rPr lang="en-US" dirty="0"/>
              <a:t>[3], IDCPCL[4]</a:t>
            </a:r>
          </a:p>
        </p:txBody>
      </p:sp>
      <p:sp>
        <p:nvSpPr>
          <p:cNvPr id="15" name="TextBox 14">
            <a:extLst>
              <a:ext uri="{FF2B5EF4-FFF2-40B4-BE49-F238E27FC236}">
                <a16:creationId xmlns:a16="http://schemas.microsoft.com/office/drawing/2014/main" id="{3B688B1D-869B-40BE-5DDE-C72E320F2129}"/>
              </a:ext>
            </a:extLst>
          </p:cNvPr>
          <p:cNvSpPr txBox="1"/>
          <p:nvPr/>
        </p:nvSpPr>
        <p:spPr>
          <a:xfrm>
            <a:off x="852585" y="4985716"/>
            <a:ext cx="10185529" cy="1200329"/>
          </a:xfrm>
          <a:prstGeom prst="rect">
            <a:avLst/>
          </a:prstGeom>
          <a:noFill/>
        </p:spPr>
        <p:txBody>
          <a:bodyPr wrap="square" rtlCol="0">
            <a:spAutoFit/>
          </a:bodyPr>
          <a:lstStyle/>
          <a:p>
            <a:r>
              <a:rPr lang="en-US" dirty="0">
                <a:solidFill>
                  <a:schemeClr val="bg1"/>
                </a:solidFill>
              </a:rPr>
              <a:t>[3]</a:t>
            </a:r>
            <a:r>
              <a:rPr lang="en-US" dirty="0" err="1">
                <a:solidFill>
                  <a:schemeClr val="bg1"/>
                </a:solidFill>
              </a:rPr>
              <a:t>Qiu</a:t>
            </a:r>
            <a:r>
              <a:rPr lang="en-US" dirty="0">
                <a:solidFill>
                  <a:schemeClr val="bg1"/>
                </a:solidFill>
              </a:rPr>
              <a:t>, Yue, et al. "Describing and localizing multiple changes with transformers." Proceedings of the IEEE/CVF International Conference on Computer Vision. 2021.</a:t>
            </a:r>
          </a:p>
          <a:p>
            <a:r>
              <a:rPr lang="en-US" dirty="0">
                <a:solidFill>
                  <a:schemeClr val="bg1"/>
                </a:solidFill>
              </a:rPr>
              <a:t>[4] Yao, </a:t>
            </a:r>
            <a:r>
              <a:rPr lang="en-US" dirty="0" err="1">
                <a:solidFill>
                  <a:schemeClr val="bg1"/>
                </a:solidFill>
              </a:rPr>
              <a:t>Linli</a:t>
            </a:r>
            <a:r>
              <a:rPr lang="en-US" dirty="0">
                <a:solidFill>
                  <a:schemeClr val="bg1"/>
                </a:solidFill>
              </a:rPr>
              <a:t>, </a:t>
            </a:r>
            <a:r>
              <a:rPr lang="en-US" dirty="0" err="1">
                <a:solidFill>
                  <a:schemeClr val="bg1"/>
                </a:solidFill>
              </a:rPr>
              <a:t>Weiying</a:t>
            </a:r>
            <a:r>
              <a:rPr lang="en-US" dirty="0">
                <a:solidFill>
                  <a:schemeClr val="bg1"/>
                </a:solidFill>
              </a:rPr>
              <a:t> Wang, and Qin </a:t>
            </a:r>
            <a:r>
              <a:rPr lang="en-US" dirty="0" err="1">
                <a:solidFill>
                  <a:schemeClr val="bg1"/>
                </a:solidFill>
              </a:rPr>
              <a:t>Jin</a:t>
            </a:r>
            <a:r>
              <a:rPr lang="en-US" dirty="0">
                <a:solidFill>
                  <a:schemeClr val="bg1"/>
                </a:solidFill>
              </a:rPr>
              <a:t>. "Image difference captioning with pre-training and contrastive learning." Proceedings of the AAAI Conference on Artificial Intelligence. Vol. 36. No. 3. 2022.</a:t>
            </a:r>
          </a:p>
        </p:txBody>
      </p:sp>
      <p:graphicFrame>
        <p:nvGraphicFramePr>
          <p:cNvPr id="4" name="Table 4">
            <a:extLst>
              <a:ext uri="{FF2B5EF4-FFF2-40B4-BE49-F238E27FC236}">
                <a16:creationId xmlns:a16="http://schemas.microsoft.com/office/drawing/2014/main" id="{B4CD6B47-476C-4B8E-3CD8-AA1406403111}"/>
              </a:ext>
            </a:extLst>
          </p:cNvPr>
          <p:cNvGraphicFramePr>
            <a:graphicFrameLocks noGrp="1"/>
          </p:cNvGraphicFramePr>
          <p:nvPr>
            <p:extLst>
              <p:ext uri="{D42A27DB-BD31-4B8C-83A1-F6EECF244321}">
                <p14:modId xmlns:p14="http://schemas.microsoft.com/office/powerpoint/2010/main" val="2791512474"/>
              </p:ext>
            </p:extLst>
          </p:nvPr>
        </p:nvGraphicFramePr>
        <p:xfrm>
          <a:off x="2393987" y="2303476"/>
          <a:ext cx="7463912" cy="2682240"/>
        </p:xfrm>
        <a:graphic>
          <a:graphicData uri="http://schemas.openxmlformats.org/drawingml/2006/table">
            <a:tbl>
              <a:tblPr firstRow="1" bandRow="1">
                <a:tableStyleId>{073A0DAA-6AF3-43AB-8588-CEC1D06C72B9}</a:tableStyleId>
              </a:tblPr>
              <a:tblGrid>
                <a:gridCol w="1865978">
                  <a:extLst>
                    <a:ext uri="{9D8B030D-6E8A-4147-A177-3AD203B41FA5}">
                      <a16:colId xmlns:a16="http://schemas.microsoft.com/office/drawing/2014/main" val="1938133866"/>
                    </a:ext>
                  </a:extLst>
                </a:gridCol>
                <a:gridCol w="1865978">
                  <a:extLst>
                    <a:ext uri="{9D8B030D-6E8A-4147-A177-3AD203B41FA5}">
                      <a16:colId xmlns:a16="http://schemas.microsoft.com/office/drawing/2014/main" val="3806051450"/>
                    </a:ext>
                  </a:extLst>
                </a:gridCol>
                <a:gridCol w="1865978">
                  <a:extLst>
                    <a:ext uri="{9D8B030D-6E8A-4147-A177-3AD203B41FA5}">
                      <a16:colId xmlns:a16="http://schemas.microsoft.com/office/drawing/2014/main" val="1620448498"/>
                    </a:ext>
                  </a:extLst>
                </a:gridCol>
                <a:gridCol w="1865978">
                  <a:extLst>
                    <a:ext uri="{9D8B030D-6E8A-4147-A177-3AD203B41FA5}">
                      <a16:colId xmlns:a16="http://schemas.microsoft.com/office/drawing/2014/main" val="2602308530"/>
                    </a:ext>
                  </a:extLst>
                </a:gridCol>
              </a:tblGrid>
              <a:tr h="315465">
                <a:tc>
                  <a:txBody>
                    <a:bodyPr/>
                    <a:lstStyle/>
                    <a:p>
                      <a:r>
                        <a:rPr lang="en-US" sz="1600" dirty="0">
                          <a:solidFill>
                            <a:schemeClr val="bg1"/>
                          </a:solidFill>
                        </a:rPr>
                        <a:t>Metrics</a:t>
                      </a:r>
                    </a:p>
                  </a:txBody>
                  <a:tcPr>
                    <a:solidFill>
                      <a:schemeClr val="tx1"/>
                    </a:solidFill>
                  </a:tcPr>
                </a:tc>
                <a:tc>
                  <a:txBody>
                    <a:bodyPr/>
                    <a:lstStyle/>
                    <a:p>
                      <a:r>
                        <a:rPr lang="en-US" sz="1600" dirty="0" err="1">
                          <a:solidFill>
                            <a:schemeClr val="bg1"/>
                          </a:solidFill>
                        </a:rPr>
                        <a:t>MCCFormers</a:t>
                      </a:r>
                      <a:endParaRPr lang="en-US" sz="1600" dirty="0">
                        <a:solidFill>
                          <a:schemeClr val="bg1"/>
                        </a:solidFill>
                      </a:endParaRPr>
                    </a:p>
                  </a:txBody>
                  <a:tcPr>
                    <a:solidFill>
                      <a:schemeClr val="tx1"/>
                    </a:solidFill>
                  </a:tcPr>
                </a:tc>
                <a:tc>
                  <a:txBody>
                    <a:bodyPr/>
                    <a:lstStyle/>
                    <a:p>
                      <a:r>
                        <a:rPr lang="en-US" sz="1600" dirty="0">
                          <a:solidFill>
                            <a:schemeClr val="bg1"/>
                          </a:solidFill>
                        </a:rPr>
                        <a:t>IDCPCL</a:t>
                      </a:r>
                    </a:p>
                  </a:txBody>
                  <a:tcPr>
                    <a:solidFill>
                      <a:schemeClr val="tx1"/>
                    </a:solidFill>
                  </a:tcPr>
                </a:tc>
                <a:tc>
                  <a:txBody>
                    <a:bodyPr/>
                    <a:lstStyle/>
                    <a:p>
                      <a:r>
                        <a:rPr lang="en-US" sz="1600" dirty="0">
                          <a:solidFill>
                            <a:schemeClr val="bg1"/>
                          </a:solidFill>
                        </a:rPr>
                        <a:t>Ours</a:t>
                      </a:r>
                    </a:p>
                  </a:txBody>
                  <a:tcPr>
                    <a:solidFill>
                      <a:schemeClr val="tx1"/>
                    </a:solidFill>
                  </a:tcPr>
                </a:tc>
                <a:extLst>
                  <a:ext uri="{0D108BD9-81ED-4DB2-BD59-A6C34878D82A}">
                    <a16:rowId xmlns:a16="http://schemas.microsoft.com/office/drawing/2014/main" val="775048151"/>
                  </a:ext>
                </a:extLst>
              </a:tr>
              <a:tr h="315465">
                <a:tc>
                  <a:txBody>
                    <a:bodyPr/>
                    <a:lstStyle/>
                    <a:p>
                      <a:r>
                        <a:rPr lang="en-US" sz="1600" dirty="0">
                          <a:solidFill>
                            <a:schemeClr val="bg1"/>
                          </a:solidFill>
                        </a:rPr>
                        <a:t>Bleu-1</a:t>
                      </a:r>
                    </a:p>
                  </a:txBody>
                  <a:tcPr>
                    <a:solidFill>
                      <a:schemeClr val="tx1"/>
                    </a:solidFill>
                  </a:tcPr>
                </a:tc>
                <a:tc>
                  <a:txBody>
                    <a:bodyPr/>
                    <a:lstStyle/>
                    <a:p>
                      <a:r>
                        <a:rPr lang="en-US" sz="1600" dirty="0">
                          <a:solidFill>
                            <a:schemeClr val="bg1"/>
                          </a:solidFill>
                        </a:rPr>
                        <a:t>0.214</a:t>
                      </a:r>
                    </a:p>
                  </a:txBody>
                  <a:tcPr>
                    <a:solidFill>
                      <a:schemeClr val="tx1"/>
                    </a:solidFill>
                  </a:tcPr>
                </a:tc>
                <a:tc>
                  <a:txBody>
                    <a:bodyPr/>
                    <a:lstStyle/>
                    <a:p>
                      <a:r>
                        <a:rPr lang="en-US" sz="1600" dirty="0">
                          <a:solidFill>
                            <a:schemeClr val="bg1"/>
                          </a:solidFill>
                        </a:rPr>
                        <a:t>0.614</a:t>
                      </a:r>
                    </a:p>
                  </a:txBody>
                  <a:tcPr>
                    <a:solidFill>
                      <a:schemeClr val="tx1"/>
                    </a:solidFill>
                  </a:tcPr>
                </a:tc>
                <a:tc>
                  <a:txBody>
                    <a:bodyPr/>
                    <a:lstStyle/>
                    <a:p>
                      <a:pPr algn="l" fontAlgn="b"/>
                      <a:r>
                        <a:rPr lang="en-US" sz="1600" b="1" i="0" u="none" strike="noStrike" dirty="0">
                          <a:solidFill>
                            <a:srgbClr val="FFFF00"/>
                          </a:solidFill>
                          <a:effectLst/>
                          <a:latin typeface="+mn-lt"/>
                        </a:rPr>
                        <a:t>0.704</a:t>
                      </a:r>
                    </a:p>
                  </a:txBody>
                  <a:tcPr marL="9525" marR="9525" marT="9525" marB="0" anchor="b">
                    <a:solidFill>
                      <a:schemeClr val="tx1"/>
                    </a:solidFill>
                  </a:tcPr>
                </a:tc>
                <a:extLst>
                  <a:ext uri="{0D108BD9-81ED-4DB2-BD59-A6C34878D82A}">
                    <a16:rowId xmlns:a16="http://schemas.microsoft.com/office/drawing/2014/main" val="1398937343"/>
                  </a:ext>
                </a:extLst>
              </a:tr>
              <a:tr h="315465">
                <a:tc>
                  <a:txBody>
                    <a:bodyPr/>
                    <a:lstStyle/>
                    <a:p>
                      <a:r>
                        <a:rPr lang="en-US" sz="1600" dirty="0">
                          <a:solidFill>
                            <a:schemeClr val="bg1"/>
                          </a:solidFill>
                        </a:rPr>
                        <a:t>Bleu-2</a:t>
                      </a:r>
                    </a:p>
                  </a:txBody>
                  <a:tcPr>
                    <a:solidFill>
                      <a:schemeClr val="tx1"/>
                    </a:solidFill>
                  </a:tcPr>
                </a:tc>
                <a:tc>
                  <a:txBody>
                    <a:bodyPr/>
                    <a:lstStyle/>
                    <a:p>
                      <a:r>
                        <a:rPr lang="en-US" sz="1600" dirty="0">
                          <a:solidFill>
                            <a:schemeClr val="bg1"/>
                          </a:solidFill>
                        </a:rPr>
                        <a:t>0.190</a:t>
                      </a:r>
                    </a:p>
                  </a:txBody>
                  <a:tcPr>
                    <a:solidFill>
                      <a:schemeClr val="tx1"/>
                    </a:solidFill>
                  </a:tcPr>
                </a:tc>
                <a:tc>
                  <a:txBody>
                    <a:bodyPr/>
                    <a:lstStyle/>
                    <a:p>
                      <a:r>
                        <a:rPr lang="en-US" sz="1600" dirty="0">
                          <a:solidFill>
                            <a:schemeClr val="bg1"/>
                          </a:solidFill>
                        </a:rPr>
                        <a:t>0.541</a:t>
                      </a:r>
                    </a:p>
                  </a:txBody>
                  <a:tcPr>
                    <a:solidFill>
                      <a:schemeClr val="tx1"/>
                    </a:solidFill>
                  </a:tcPr>
                </a:tc>
                <a:tc>
                  <a:txBody>
                    <a:bodyPr/>
                    <a:lstStyle/>
                    <a:p>
                      <a:pPr algn="l" fontAlgn="b"/>
                      <a:r>
                        <a:rPr lang="en-US" sz="1600" b="1" i="0" u="none" strike="noStrike" dirty="0">
                          <a:solidFill>
                            <a:srgbClr val="FFFF00"/>
                          </a:solidFill>
                          <a:effectLst/>
                          <a:latin typeface="+mn-lt"/>
                        </a:rPr>
                        <a:t>0.628</a:t>
                      </a:r>
                    </a:p>
                  </a:txBody>
                  <a:tcPr marL="9525" marR="9525" marT="9525" marB="0" anchor="b">
                    <a:solidFill>
                      <a:schemeClr val="tx1"/>
                    </a:solidFill>
                  </a:tcPr>
                </a:tc>
                <a:extLst>
                  <a:ext uri="{0D108BD9-81ED-4DB2-BD59-A6C34878D82A}">
                    <a16:rowId xmlns:a16="http://schemas.microsoft.com/office/drawing/2014/main" val="3948136577"/>
                  </a:ext>
                </a:extLst>
              </a:tr>
              <a:tr h="315465">
                <a:tc>
                  <a:txBody>
                    <a:bodyPr/>
                    <a:lstStyle/>
                    <a:p>
                      <a:r>
                        <a:rPr lang="en-US" sz="1600" dirty="0">
                          <a:solidFill>
                            <a:schemeClr val="bg1"/>
                          </a:solidFill>
                        </a:rPr>
                        <a:t>Bleu-3</a:t>
                      </a:r>
                    </a:p>
                  </a:txBody>
                  <a:tcPr>
                    <a:solidFill>
                      <a:schemeClr val="tx1"/>
                    </a:solidFill>
                  </a:tcPr>
                </a:tc>
                <a:tc>
                  <a:txBody>
                    <a:bodyPr/>
                    <a:lstStyle/>
                    <a:p>
                      <a:r>
                        <a:rPr lang="en-US" sz="1600" dirty="0">
                          <a:solidFill>
                            <a:schemeClr val="bg1"/>
                          </a:solidFill>
                        </a:rPr>
                        <a:t>0.170</a:t>
                      </a:r>
                    </a:p>
                  </a:txBody>
                  <a:tcPr>
                    <a:solidFill>
                      <a:schemeClr val="tx1"/>
                    </a:solidFill>
                  </a:tcPr>
                </a:tc>
                <a:tc>
                  <a:txBody>
                    <a:bodyPr/>
                    <a:lstStyle/>
                    <a:p>
                      <a:r>
                        <a:rPr lang="en-US" sz="1600" dirty="0">
                          <a:solidFill>
                            <a:schemeClr val="bg1"/>
                          </a:solidFill>
                        </a:rPr>
                        <a:t>0.474</a:t>
                      </a:r>
                    </a:p>
                  </a:txBody>
                  <a:tcPr>
                    <a:solidFill>
                      <a:schemeClr val="tx1"/>
                    </a:solidFill>
                  </a:tcPr>
                </a:tc>
                <a:tc>
                  <a:txBody>
                    <a:bodyPr/>
                    <a:lstStyle/>
                    <a:p>
                      <a:pPr algn="l" fontAlgn="b"/>
                      <a:r>
                        <a:rPr lang="en-US" sz="1600" b="1" i="0" u="none" strike="noStrike" dirty="0">
                          <a:solidFill>
                            <a:srgbClr val="FFFF00"/>
                          </a:solidFill>
                          <a:effectLst/>
                          <a:latin typeface="+mn-lt"/>
                        </a:rPr>
                        <a:t>0.565</a:t>
                      </a:r>
                    </a:p>
                  </a:txBody>
                  <a:tcPr marL="9525" marR="9525" marT="9525" marB="0" anchor="b">
                    <a:solidFill>
                      <a:schemeClr val="tx1"/>
                    </a:solidFill>
                  </a:tcPr>
                </a:tc>
                <a:extLst>
                  <a:ext uri="{0D108BD9-81ED-4DB2-BD59-A6C34878D82A}">
                    <a16:rowId xmlns:a16="http://schemas.microsoft.com/office/drawing/2014/main" val="2023790069"/>
                  </a:ext>
                </a:extLst>
              </a:tr>
              <a:tr h="315465">
                <a:tc>
                  <a:txBody>
                    <a:bodyPr/>
                    <a:lstStyle/>
                    <a:p>
                      <a:r>
                        <a:rPr lang="en-US" sz="1600" dirty="0">
                          <a:solidFill>
                            <a:schemeClr val="bg1"/>
                          </a:solidFill>
                        </a:rPr>
                        <a:t>Bleu-4</a:t>
                      </a:r>
                    </a:p>
                  </a:txBody>
                  <a:tcPr>
                    <a:solidFill>
                      <a:schemeClr val="tx1"/>
                    </a:solidFill>
                  </a:tcPr>
                </a:tc>
                <a:tc>
                  <a:txBody>
                    <a:bodyPr/>
                    <a:lstStyle/>
                    <a:p>
                      <a:r>
                        <a:rPr lang="en-US" sz="1600" dirty="0">
                          <a:solidFill>
                            <a:schemeClr val="bg1"/>
                          </a:solidFill>
                        </a:rPr>
                        <a:t>0.153</a:t>
                      </a:r>
                    </a:p>
                  </a:txBody>
                  <a:tcPr>
                    <a:solidFill>
                      <a:schemeClr val="tx1"/>
                    </a:solidFill>
                  </a:tcPr>
                </a:tc>
                <a:tc>
                  <a:txBody>
                    <a:bodyPr/>
                    <a:lstStyle/>
                    <a:p>
                      <a:r>
                        <a:rPr lang="en-US" sz="1600" dirty="0">
                          <a:solidFill>
                            <a:schemeClr val="bg1"/>
                          </a:solidFill>
                        </a:rPr>
                        <a:t>0.414</a:t>
                      </a:r>
                    </a:p>
                  </a:txBody>
                  <a:tcPr>
                    <a:solidFill>
                      <a:schemeClr val="tx1"/>
                    </a:solidFill>
                  </a:tcPr>
                </a:tc>
                <a:tc>
                  <a:txBody>
                    <a:bodyPr/>
                    <a:lstStyle/>
                    <a:p>
                      <a:pPr algn="l" fontAlgn="b"/>
                      <a:r>
                        <a:rPr lang="en-US" sz="1600" b="1" i="0" u="none" strike="noStrike" dirty="0">
                          <a:solidFill>
                            <a:srgbClr val="FFFF00"/>
                          </a:solidFill>
                          <a:effectLst/>
                          <a:latin typeface="+mn-lt"/>
                        </a:rPr>
                        <a:t>0.506</a:t>
                      </a:r>
                    </a:p>
                  </a:txBody>
                  <a:tcPr marL="9525" marR="9525" marT="9525" marB="0" anchor="b">
                    <a:solidFill>
                      <a:schemeClr val="tx1"/>
                    </a:solidFill>
                  </a:tcPr>
                </a:tc>
                <a:extLst>
                  <a:ext uri="{0D108BD9-81ED-4DB2-BD59-A6C34878D82A}">
                    <a16:rowId xmlns:a16="http://schemas.microsoft.com/office/drawing/2014/main" val="534744599"/>
                  </a:ext>
                </a:extLst>
              </a:tr>
              <a:tr h="315465">
                <a:tc>
                  <a:txBody>
                    <a:bodyPr/>
                    <a:lstStyle/>
                    <a:p>
                      <a:r>
                        <a:rPr lang="en-US" sz="1600" dirty="0">
                          <a:solidFill>
                            <a:schemeClr val="bg1"/>
                          </a:solidFill>
                        </a:rPr>
                        <a:t>METEOR</a:t>
                      </a:r>
                    </a:p>
                  </a:txBody>
                  <a:tcPr>
                    <a:solidFill>
                      <a:schemeClr val="tx1"/>
                    </a:solidFill>
                  </a:tcPr>
                </a:tc>
                <a:tc>
                  <a:txBody>
                    <a:bodyPr/>
                    <a:lstStyle/>
                    <a:p>
                      <a:r>
                        <a:rPr lang="en-US" sz="1600" dirty="0">
                          <a:solidFill>
                            <a:schemeClr val="bg1"/>
                          </a:solidFill>
                        </a:rPr>
                        <a:t>0.319</a:t>
                      </a:r>
                    </a:p>
                  </a:txBody>
                  <a:tcPr>
                    <a:solidFill>
                      <a:schemeClr val="tx1"/>
                    </a:solidFill>
                  </a:tcPr>
                </a:tc>
                <a:tc>
                  <a:txBody>
                    <a:bodyPr/>
                    <a:lstStyle/>
                    <a:p>
                      <a:r>
                        <a:rPr lang="en-US" sz="1600" dirty="0">
                          <a:solidFill>
                            <a:schemeClr val="bg1"/>
                          </a:solidFill>
                        </a:rPr>
                        <a:t>0.303</a:t>
                      </a:r>
                    </a:p>
                  </a:txBody>
                  <a:tcPr>
                    <a:solidFill>
                      <a:schemeClr val="tx1"/>
                    </a:solidFill>
                  </a:tcPr>
                </a:tc>
                <a:tc>
                  <a:txBody>
                    <a:bodyPr/>
                    <a:lstStyle/>
                    <a:p>
                      <a:pPr algn="l" fontAlgn="b"/>
                      <a:r>
                        <a:rPr lang="en-US" sz="1600" b="1" i="0" u="none" strike="noStrike" dirty="0">
                          <a:solidFill>
                            <a:srgbClr val="FFFF00"/>
                          </a:solidFill>
                          <a:effectLst/>
                          <a:latin typeface="+mn-lt"/>
                        </a:rPr>
                        <a:t>0.377</a:t>
                      </a:r>
                    </a:p>
                  </a:txBody>
                  <a:tcPr marL="9525" marR="9525" marT="9525" marB="0" anchor="b">
                    <a:solidFill>
                      <a:schemeClr val="tx1"/>
                    </a:solidFill>
                  </a:tcPr>
                </a:tc>
                <a:extLst>
                  <a:ext uri="{0D108BD9-81ED-4DB2-BD59-A6C34878D82A}">
                    <a16:rowId xmlns:a16="http://schemas.microsoft.com/office/drawing/2014/main" val="4174052150"/>
                  </a:ext>
                </a:extLst>
              </a:tr>
              <a:tr h="315465">
                <a:tc>
                  <a:txBody>
                    <a:bodyPr/>
                    <a:lstStyle/>
                    <a:p>
                      <a:r>
                        <a:rPr lang="en-US" sz="1600" dirty="0">
                          <a:solidFill>
                            <a:schemeClr val="bg1"/>
                          </a:solidFill>
                        </a:rPr>
                        <a:t>ROUGE_L</a:t>
                      </a:r>
                    </a:p>
                  </a:txBody>
                  <a:tcPr>
                    <a:solidFill>
                      <a:schemeClr val="tx1"/>
                    </a:solidFill>
                  </a:tcPr>
                </a:tc>
                <a:tc>
                  <a:txBody>
                    <a:bodyPr/>
                    <a:lstStyle/>
                    <a:p>
                      <a:r>
                        <a:rPr lang="en-US" sz="1600" dirty="0">
                          <a:solidFill>
                            <a:schemeClr val="bg1"/>
                          </a:solidFill>
                        </a:rPr>
                        <a:t>0.340</a:t>
                      </a:r>
                    </a:p>
                  </a:txBody>
                  <a:tcPr>
                    <a:solidFill>
                      <a:schemeClr val="tx1"/>
                    </a:solidFill>
                  </a:tcPr>
                </a:tc>
                <a:tc>
                  <a:txBody>
                    <a:bodyPr/>
                    <a:lstStyle/>
                    <a:p>
                      <a:r>
                        <a:rPr lang="en-US" sz="1600" b="1" dirty="0">
                          <a:solidFill>
                            <a:schemeClr val="bg1"/>
                          </a:solidFill>
                        </a:rPr>
                        <a:t>0.582</a:t>
                      </a:r>
                    </a:p>
                  </a:txBody>
                  <a:tcPr>
                    <a:solidFill>
                      <a:schemeClr val="tx1"/>
                    </a:solidFill>
                  </a:tcPr>
                </a:tc>
                <a:tc>
                  <a:txBody>
                    <a:bodyPr/>
                    <a:lstStyle/>
                    <a:p>
                      <a:pPr algn="l" fontAlgn="b"/>
                      <a:r>
                        <a:rPr lang="en-US" sz="1600" b="1" i="0" u="none" strike="noStrike" dirty="0">
                          <a:solidFill>
                            <a:srgbClr val="FFFF00"/>
                          </a:solidFill>
                          <a:effectLst/>
                          <a:latin typeface="+mn-lt"/>
                        </a:rPr>
                        <a:t>0.640</a:t>
                      </a:r>
                    </a:p>
                  </a:txBody>
                  <a:tcPr marL="9525" marR="9525" marT="9525" marB="0" anchor="b">
                    <a:solidFill>
                      <a:schemeClr val="tx1"/>
                    </a:solidFill>
                  </a:tcPr>
                </a:tc>
                <a:extLst>
                  <a:ext uri="{0D108BD9-81ED-4DB2-BD59-A6C34878D82A}">
                    <a16:rowId xmlns:a16="http://schemas.microsoft.com/office/drawing/2014/main" val="3534975256"/>
                  </a:ext>
                </a:extLst>
              </a:tr>
              <a:tr h="315465">
                <a:tc>
                  <a:txBody>
                    <a:bodyPr/>
                    <a:lstStyle/>
                    <a:p>
                      <a:r>
                        <a:rPr lang="en-US" sz="1600" dirty="0" err="1">
                          <a:solidFill>
                            <a:schemeClr val="bg1"/>
                          </a:solidFill>
                        </a:rPr>
                        <a:t>CIDEr</a:t>
                      </a:r>
                      <a:endParaRPr lang="en-US" sz="1600" dirty="0">
                        <a:solidFill>
                          <a:schemeClr val="bg1"/>
                        </a:solidFill>
                      </a:endParaRPr>
                    </a:p>
                  </a:txBody>
                  <a:tcPr>
                    <a:solidFill>
                      <a:schemeClr val="tx1"/>
                    </a:solidFill>
                  </a:tcPr>
                </a:tc>
                <a:tc>
                  <a:txBody>
                    <a:bodyPr/>
                    <a:lstStyle/>
                    <a:p>
                      <a:r>
                        <a:rPr lang="en-US" sz="1600" dirty="0">
                          <a:solidFill>
                            <a:schemeClr val="bg1"/>
                          </a:solidFill>
                        </a:rPr>
                        <a:t>0</a:t>
                      </a:r>
                    </a:p>
                  </a:txBody>
                  <a:tcPr>
                    <a:solidFill>
                      <a:schemeClr val="tx1"/>
                    </a:solidFill>
                  </a:tcPr>
                </a:tc>
                <a:tc>
                  <a:txBody>
                    <a:bodyPr/>
                    <a:lstStyle/>
                    <a:p>
                      <a:r>
                        <a:rPr lang="en-US" sz="1600" dirty="0">
                          <a:solidFill>
                            <a:schemeClr val="bg1"/>
                          </a:solidFill>
                        </a:rPr>
                        <a:t>0.703</a:t>
                      </a:r>
                    </a:p>
                  </a:txBody>
                  <a:tcPr>
                    <a:solidFill>
                      <a:schemeClr val="tx1"/>
                    </a:solidFill>
                  </a:tcPr>
                </a:tc>
                <a:tc>
                  <a:txBody>
                    <a:bodyPr/>
                    <a:lstStyle/>
                    <a:p>
                      <a:pPr algn="l" fontAlgn="b"/>
                      <a:r>
                        <a:rPr lang="en-US" sz="1600" b="1" i="0" u="none" strike="noStrike" dirty="0">
                          <a:solidFill>
                            <a:srgbClr val="FFFF00"/>
                          </a:solidFill>
                          <a:effectLst/>
                          <a:latin typeface="+mn-lt"/>
                        </a:rPr>
                        <a:t>1.569</a:t>
                      </a:r>
                    </a:p>
                  </a:txBody>
                  <a:tcPr marL="9525" marR="9525" marT="9525" marB="0" anchor="b">
                    <a:solidFill>
                      <a:schemeClr val="tx1"/>
                    </a:solidFill>
                  </a:tcPr>
                </a:tc>
                <a:extLst>
                  <a:ext uri="{0D108BD9-81ED-4DB2-BD59-A6C34878D82A}">
                    <a16:rowId xmlns:a16="http://schemas.microsoft.com/office/drawing/2014/main" val="3206638082"/>
                  </a:ext>
                </a:extLst>
              </a:tr>
            </a:tbl>
          </a:graphicData>
        </a:graphic>
      </p:graphicFrame>
      <p:grpSp>
        <p:nvGrpSpPr>
          <p:cNvPr id="6" name="Group 5">
            <a:extLst>
              <a:ext uri="{FF2B5EF4-FFF2-40B4-BE49-F238E27FC236}">
                <a16:creationId xmlns:a16="http://schemas.microsoft.com/office/drawing/2014/main" id="{EC638057-9C26-B273-4D70-4CA0EF7687FD}"/>
              </a:ext>
            </a:extLst>
          </p:cNvPr>
          <p:cNvGrpSpPr/>
          <p:nvPr/>
        </p:nvGrpSpPr>
        <p:grpSpPr>
          <a:xfrm>
            <a:off x="4286856" y="6280443"/>
            <a:ext cx="7905144" cy="436112"/>
            <a:chOff x="4286856" y="6317613"/>
            <a:chExt cx="7905144" cy="436112"/>
          </a:xfrm>
        </p:grpSpPr>
        <p:pic>
          <p:nvPicPr>
            <p:cNvPr id="16" name="Picture 15">
              <a:extLst>
                <a:ext uri="{FF2B5EF4-FFF2-40B4-BE49-F238E27FC236}">
                  <a16:creationId xmlns:a16="http://schemas.microsoft.com/office/drawing/2014/main" id="{1163016F-5ED2-A62B-0370-07FEA2EA93B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7" name="Picture 16" descr="Blue letters on a black background&#10;&#10;Description automatically generated with medium confidence">
              <a:extLst>
                <a:ext uri="{FF2B5EF4-FFF2-40B4-BE49-F238E27FC236}">
                  <a16:creationId xmlns:a16="http://schemas.microsoft.com/office/drawing/2014/main" id="{BE78F3A7-559C-EB43-8360-6492C4E8FA58}"/>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8" name="Picture 17" descr="A blue text on a black background&#10;&#10;Description automatically generated with medium confidence">
              <a:extLst>
                <a:ext uri="{FF2B5EF4-FFF2-40B4-BE49-F238E27FC236}">
                  <a16:creationId xmlns:a16="http://schemas.microsoft.com/office/drawing/2014/main" id="{A6C29723-D7A9-4356-5F01-8F87CC89C7AA}"/>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9" name="Picture 18" descr="A black and white sign with white text&#10;&#10;Description automatically generated with low confidence">
              <a:extLst>
                <a:ext uri="{FF2B5EF4-FFF2-40B4-BE49-F238E27FC236}">
                  <a16:creationId xmlns:a16="http://schemas.microsoft.com/office/drawing/2014/main" id="{F0EF89F3-CFDB-4176-300C-AE37F9678DAC}"/>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0" name="Picture 19">
              <a:extLst>
                <a:ext uri="{FF2B5EF4-FFF2-40B4-BE49-F238E27FC236}">
                  <a16:creationId xmlns:a16="http://schemas.microsoft.com/office/drawing/2014/main" id="{D26D9AFC-37FB-4797-0055-C970D919AAF7}"/>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4285728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9B9A-A3E1-0DBD-E050-B4B5BD520B22}"/>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9C720FD6-D900-61B3-51BF-60B41BA7D78C}"/>
              </a:ext>
            </a:extLst>
          </p:cNvPr>
          <p:cNvSpPr>
            <a:spLocks noGrp="1"/>
          </p:cNvSpPr>
          <p:nvPr>
            <p:ph idx="1"/>
          </p:nvPr>
        </p:nvSpPr>
        <p:spPr>
          <a:xfrm>
            <a:off x="529578" y="1183284"/>
            <a:ext cx="11192730" cy="4351338"/>
          </a:xfrm>
        </p:spPr>
        <p:txBody>
          <a:bodyPr>
            <a:normAutofit/>
          </a:bodyPr>
          <a:lstStyle/>
          <a:p>
            <a:r>
              <a:rPr lang="en-US" dirty="0"/>
              <a:t>“difference” questions</a:t>
            </a:r>
          </a:p>
          <a:p>
            <a:pPr lvl="1"/>
            <a:r>
              <a:rPr lang="en-US" dirty="0"/>
              <a:t>Compare with </a:t>
            </a:r>
            <a:r>
              <a:rPr lang="en-US" dirty="0" err="1"/>
              <a:t>MCCFormers</a:t>
            </a:r>
            <a:r>
              <a:rPr lang="en-US" dirty="0"/>
              <a:t>[3], IDCPCL[4]</a:t>
            </a:r>
          </a:p>
        </p:txBody>
      </p:sp>
      <p:sp>
        <p:nvSpPr>
          <p:cNvPr id="15" name="TextBox 14">
            <a:extLst>
              <a:ext uri="{FF2B5EF4-FFF2-40B4-BE49-F238E27FC236}">
                <a16:creationId xmlns:a16="http://schemas.microsoft.com/office/drawing/2014/main" id="{3B688B1D-869B-40BE-5DDE-C72E320F2129}"/>
              </a:ext>
            </a:extLst>
          </p:cNvPr>
          <p:cNvSpPr txBox="1"/>
          <p:nvPr/>
        </p:nvSpPr>
        <p:spPr>
          <a:xfrm>
            <a:off x="852585" y="4985716"/>
            <a:ext cx="10185529" cy="1200329"/>
          </a:xfrm>
          <a:prstGeom prst="rect">
            <a:avLst/>
          </a:prstGeom>
          <a:noFill/>
        </p:spPr>
        <p:txBody>
          <a:bodyPr wrap="square" rtlCol="0">
            <a:spAutoFit/>
          </a:bodyPr>
          <a:lstStyle/>
          <a:p>
            <a:r>
              <a:rPr lang="en-US" dirty="0">
                <a:solidFill>
                  <a:schemeClr val="bg1"/>
                </a:solidFill>
              </a:rPr>
              <a:t>[3]</a:t>
            </a:r>
            <a:r>
              <a:rPr lang="en-US" dirty="0" err="1">
                <a:solidFill>
                  <a:schemeClr val="bg1"/>
                </a:solidFill>
              </a:rPr>
              <a:t>Qiu</a:t>
            </a:r>
            <a:r>
              <a:rPr lang="en-US" dirty="0">
                <a:solidFill>
                  <a:schemeClr val="bg1"/>
                </a:solidFill>
              </a:rPr>
              <a:t>, Yue, et al. "Describing and localizing multiple changes with transformers." Proceedings of the IEEE/CVF International Conference on Computer Vision. 2021.</a:t>
            </a:r>
          </a:p>
          <a:p>
            <a:r>
              <a:rPr lang="en-US" dirty="0">
                <a:solidFill>
                  <a:schemeClr val="bg1"/>
                </a:solidFill>
              </a:rPr>
              <a:t>[4] Yao, </a:t>
            </a:r>
            <a:r>
              <a:rPr lang="en-US" dirty="0" err="1">
                <a:solidFill>
                  <a:schemeClr val="bg1"/>
                </a:solidFill>
              </a:rPr>
              <a:t>Linli</a:t>
            </a:r>
            <a:r>
              <a:rPr lang="en-US" dirty="0">
                <a:solidFill>
                  <a:schemeClr val="bg1"/>
                </a:solidFill>
              </a:rPr>
              <a:t>, </a:t>
            </a:r>
            <a:r>
              <a:rPr lang="en-US" dirty="0" err="1">
                <a:solidFill>
                  <a:schemeClr val="bg1"/>
                </a:solidFill>
              </a:rPr>
              <a:t>Weiying</a:t>
            </a:r>
            <a:r>
              <a:rPr lang="en-US" dirty="0">
                <a:solidFill>
                  <a:schemeClr val="bg1"/>
                </a:solidFill>
              </a:rPr>
              <a:t> Wang, and Qin </a:t>
            </a:r>
            <a:r>
              <a:rPr lang="en-US" dirty="0" err="1">
                <a:solidFill>
                  <a:schemeClr val="bg1"/>
                </a:solidFill>
              </a:rPr>
              <a:t>Jin</a:t>
            </a:r>
            <a:r>
              <a:rPr lang="en-US" dirty="0">
                <a:solidFill>
                  <a:schemeClr val="bg1"/>
                </a:solidFill>
              </a:rPr>
              <a:t>. "Image difference captioning with pre-training and contrastive learning." Proceedings of the AAAI Conference on Artificial Intelligence. Vol. 36. No. 3. 2022.</a:t>
            </a:r>
          </a:p>
        </p:txBody>
      </p:sp>
      <p:graphicFrame>
        <p:nvGraphicFramePr>
          <p:cNvPr id="4" name="Table 4">
            <a:extLst>
              <a:ext uri="{FF2B5EF4-FFF2-40B4-BE49-F238E27FC236}">
                <a16:creationId xmlns:a16="http://schemas.microsoft.com/office/drawing/2014/main" id="{B4CD6B47-476C-4B8E-3CD8-AA1406403111}"/>
              </a:ext>
            </a:extLst>
          </p:cNvPr>
          <p:cNvGraphicFramePr>
            <a:graphicFrameLocks noGrp="1"/>
          </p:cNvGraphicFramePr>
          <p:nvPr>
            <p:extLst>
              <p:ext uri="{D42A27DB-BD31-4B8C-83A1-F6EECF244321}">
                <p14:modId xmlns:p14="http://schemas.microsoft.com/office/powerpoint/2010/main" val="2927936177"/>
              </p:ext>
            </p:extLst>
          </p:nvPr>
        </p:nvGraphicFramePr>
        <p:xfrm>
          <a:off x="2393987" y="2303476"/>
          <a:ext cx="7463912" cy="2682240"/>
        </p:xfrm>
        <a:graphic>
          <a:graphicData uri="http://schemas.openxmlformats.org/drawingml/2006/table">
            <a:tbl>
              <a:tblPr firstRow="1" bandRow="1">
                <a:tableStyleId>{073A0DAA-6AF3-43AB-8588-CEC1D06C72B9}</a:tableStyleId>
              </a:tblPr>
              <a:tblGrid>
                <a:gridCol w="1865978">
                  <a:extLst>
                    <a:ext uri="{9D8B030D-6E8A-4147-A177-3AD203B41FA5}">
                      <a16:colId xmlns:a16="http://schemas.microsoft.com/office/drawing/2014/main" val="1938133866"/>
                    </a:ext>
                  </a:extLst>
                </a:gridCol>
                <a:gridCol w="1865978">
                  <a:extLst>
                    <a:ext uri="{9D8B030D-6E8A-4147-A177-3AD203B41FA5}">
                      <a16:colId xmlns:a16="http://schemas.microsoft.com/office/drawing/2014/main" val="3806051450"/>
                    </a:ext>
                  </a:extLst>
                </a:gridCol>
                <a:gridCol w="1865978">
                  <a:extLst>
                    <a:ext uri="{9D8B030D-6E8A-4147-A177-3AD203B41FA5}">
                      <a16:colId xmlns:a16="http://schemas.microsoft.com/office/drawing/2014/main" val="1620448498"/>
                    </a:ext>
                  </a:extLst>
                </a:gridCol>
                <a:gridCol w="1865978">
                  <a:extLst>
                    <a:ext uri="{9D8B030D-6E8A-4147-A177-3AD203B41FA5}">
                      <a16:colId xmlns:a16="http://schemas.microsoft.com/office/drawing/2014/main" val="2602308530"/>
                    </a:ext>
                  </a:extLst>
                </a:gridCol>
              </a:tblGrid>
              <a:tr h="315465">
                <a:tc>
                  <a:txBody>
                    <a:bodyPr/>
                    <a:lstStyle/>
                    <a:p>
                      <a:r>
                        <a:rPr lang="en-US" sz="1600" dirty="0">
                          <a:solidFill>
                            <a:schemeClr val="bg1"/>
                          </a:solidFill>
                        </a:rPr>
                        <a:t>Metrics</a:t>
                      </a:r>
                    </a:p>
                  </a:txBody>
                  <a:tcPr>
                    <a:solidFill>
                      <a:schemeClr val="tx1"/>
                    </a:solidFill>
                  </a:tcPr>
                </a:tc>
                <a:tc>
                  <a:txBody>
                    <a:bodyPr/>
                    <a:lstStyle/>
                    <a:p>
                      <a:r>
                        <a:rPr lang="en-US" sz="1600" dirty="0" err="1">
                          <a:solidFill>
                            <a:schemeClr val="bg1"/>
                          </a:solidFill>
                        </a:rPr>
                        <a:t>MCCFormers</a:t>
                      </a:r>
                      <a:endParaRPr lang="en-US" sz="1600" dirty="0">
                        <a:solidFill>
                          <a:schemeClr val="bg1"/>
                        </a:solidFill>
                      </a:endParaRPr>
                    </a:p>
                  </a:txBody>
                  <a:tcPr>
                    <a:solidFill>
                      <a:schemeClr val="tx1"/>
                    </a:solidFill>
                  </a:tcPr>
                </a:tc>
                <a:tc>
                  <a:txBody>
                    <a:bodyPr/>
                    <a:lstStyle/>
                    <a:p>
                      <a:r>
                        <a:rPr lang="en-US" sz="1600" dirty="0">
                          <a:solidFill>
                            <a:schemeClr val="bg1"/>
                          </a:solidFill>
                        </a:rPr>
                        <a:t>IDCPCL</a:t>
                      </a:r>
                    </a:p>
                  </a:txBody>
                  <a:tcPr>
                    <a:solidFill>
                      <a:schemeClr val="tx1"/>
                    </a:solidFill>
                  </a:tcPr>
                </a:tc>
                <a:tc>
                  <a:txBody>
                    <a:bodyPr/>
                    <a:lstStyle/>
                    <a:p>
                      <a:r>
                        <a:rPr lang="en-US" sz="1600" dirty="0">
                          <a:solidFill>
                            <a:schemeClr val="bg1"/>
                          </a:solidFill>
                        </a:rPr>
                        <a:t>Ours</a:t>
                      </a:r>
                    </a:p>
                  </a:txBody>
                  <a:tcPr>
                    <a:solidFill>
                      <a:schemeClr val="tx1"/>
                    </a:solidFill>
                  </a:tcPr>
                </a:tc>
                <a:extLst>
                  <a:ext uri="{0D108BD9-81ED-4DB2-BD59-A6C34878D82A}">
                    <a16:rowId xmlns:a16="http://schemas.microsoft.com/office/drawing/2014/main" val="775048151"/>
                  </a:ext>
                </a:extLst>
              </a:tr>
              <a:tr h="315465">
                <a:tc>
                  <a:txBody>
                    <a:bodyPr/>
                    <a:lstStyle/>
                    <a:p>
                      <a:r>
                        <a:rPr lang="en-US" sz="1600" dirty="0">
                          <a:solidFill>
                            <a:schemeClr val="bg1"/>
                          </a:solidFill>
                        </a:rPr>
                        <a:t>Bleu-1</a:t>
                      </a:r>
                    </a:p>
                  </a:txBody>
                  <a:tcPr>
                    <a:solidFill>
                      <a:schemeClr val="tx1"/>
                    </a:solidFill>
                  </a:tcPr>
                </a:tc>
                <a:tc>
                  <a:txBody>
                    <a:bodyPr/>
                    <a:lstStyle/>
                    <a:p>
                      <a:r>
                        <a:rPr lang="en-US" sz="1600" dirty="0">
                          <a:solidFill>
                            <a:schemeClr val="bg1"/>
                          </a:solidFill>
                        </a:rPr>
                        <a:t>0.214</a:t>
                      </a:r>
                    </a:p>
                  </a:txBody>
                  <a:tcPr>
                    <a:solidFill>
                      <a:schemeClr val="tx1"/>
                    </a:solidFill>
                  </a:tcPr>
                </a:tc>
                <a:tc>
                  <a:txBody>
                    <a:bodyPr/>
                    <a:lstStyle/>
                    <a:p>
                      <a:r>
                        <a:rPr lang="en-US" sz="1600" dirty="0">
                          <a:solidFill>
                            <a:schemeClr val="bg1"/>
                          </a:solidFill>
                        </a:rPr>
                        <a:t>0.614</a:t>
                      </a:r>
                    </a:p>
                  </a:txBody>
                  <a:tcPr>
                    <a:solidFill>
                      <a:schemeClr val="tx1"/>
                    </a:solidFill>
                  </a:tcPr>
                </a:tc>
                <a:tc>
                  <a:txBody>
                    <a:bodyPr/>
                    <a:lstStyle/>
                    <a:p>
                      <a:pPr algn="l" fontAlgn="b"/>
                      <a:r>
                        <a:rPr lang="en-US" sz="1600" b="1" i="0" u="none" strike="noStrike" dirty="0">
                          <a:solidFill>
                            <a:srgbClr val="FFFF00"/>
                          </a:solidFill>
                          <a:effectLst/>
                          <a:latin typeface="+mn-lt"/>
                        </a:rPr>
                        <a:t>0.704</a:t>
                      </a:r>
                    </a:p>
                  </a:txBody>
                  <a:tcPr marL="9525" marR="9525" marT="9525" marB="0" anchor="b">
                    <a:solidFill>
                      <a:schemeClr val="tx1"/>
                    </a:solidFill>
                  </a:tcPr>
                </a:tc>
                <a:extLst>
                  <a:ext uri="{0D108BD9-81ED-4DB2-BD59-A6C34878D82A}">
                    <a16:rowId xmlns:a16="http://schemas.microsoft.com/office/drawing/2014/main" val="1398937343"/>
                  </a:ext>
                </a:extLst>
              </a:tr>
              <a:tr h="315465">
                <a:tc>
                  <a:txBody>
                    <a:bodyPr/>
                    <a:lstStyle/>
                    <a:p>
                      <a:r>
                        <a:rPr lang="en-US" sz="1600" dirty="0">
                          <a:solidFill>
                            <a:schemeClr val="bg1"/>
                          </a:solidFill>
                        </a:rPr>
                        <a:t>Bleu-2</a:t>
                      </a:r>
                    </a:p>
                  </a:txBody>
                  <a:tcPr>
                    <a:solidFill>
                      <a:schemeClr val="tx1"/>
                    </a:solidFill>
                  </a:tcPr>
                </a:tc>
                <a:tc>
                  <a:txBody>
                    <a:bodyPr/>
                    <a:lstStyle/>
                    <a:p>
                      <a:r>
                        <a:rPr lang="en-US" sz="1600" dirty="0">
                          <a:solidFill>
                            <a:schemeClr val="bg1"/>
                          </a:solidFill>
                        </a:rPr>
                        <a:t>0.190</a:t>
                      </a:r>
                    </a:p>
                  </a:txBody>
                  <a:tcPr>
                    <a:solidFill>
                      <a:schemeClr val="tx1"/>
                    </a:solidFill>
                  </a:tcPr>
                </a:tc>
                <a:tc>
                  <a:txBody>
                    <a:bodyPr/>
                    <a:lstStyle/>
                    <a:p>
                      <a:r>
                        <a:rPr lang="en-US" sz="1600" dirty="0">
                          <a:solidFill>
                            <a:schemeClr val="bg1"/>
                          </a:solidFill>
                        </a:rPr>
                        <a:t>0.541</a:t>
                      </a:r>
                    </a:p>
                  </a:txBody>
                  <a:tcPr>
                    <a:solidFill>
                      <a:schemeClr val="tx1"/>
                    </a:solidFill>
                  </a:tcPr>
                </a:tc>
                <a:tc>
                  <a:txBody>
                    <a:bodyPr/>
                    <a:lstStyle/>
                    <a:p>
                      <a:pPr algn="l" fontAlgn="b"/>
                      <a:r>
                        <a:rPr lang="en-US" sz="1600" b="1" i="0" u="none" strike="noStrike" dirty="0">
                          <a:solidFill>
                            <a:srgbClr val="FFFF00"/>
                          </a:solidFill>
                          <a:effectLst/>
                          <a:latin typeface="+mn-lt"/>
                        </a:rPr>
                        <a:t>0.628</a:t>
                      </a:r>
                    </a:p>
                  </a:txBody>
                  <a:tcPr marL="9525" marR="9525" marT="9525" marB="0" anchor="b">
                    <a:solidFill>
                      <a:schemeClr val="tx1"/>
                    </a:solidFill>
                  </a:tcPr>
                </a:tc>
                <a:extLst>
                  <a:ext uri="{0D108BD9-81ED-4DB2-BD59-A6C34878D82A}">
                    <a16:rowId xmlns:a16="http://schemas.microsoft.com/office/drawing/2014/main" val="3948136577"/>
                  </a:ext>
                </a:extLst>
              </a:tr>
              <a:tr h="315465">
                <a:tc>
                  <a:txBody>
                    <a:bodyPr/>
                    <a:lstStyle/>
                    <a:p>
                      <a:r>
                        <a:rPr lang="en-US" sz="1600" dirty="0">
                          <a:solidFill>
                            <a:schemeClr val="bg1"/>
                          </a:solidFill>
                        </a:rPr>
                        <a:t>Bleu-3</a:t>
                      </a:r>
                    </a:p>
                  </a:txBody>
                  <a:tcPr>
                    <a:solidFill>
                      <a:schemeClr val="tx1"/>
                    </a:solidFill>
                  </a:tcPr>
                </a:tc>
                <a:tc>
                  <a:txBody>
                    <a:bodyPr/>
                    <a:lstStyle/>
                    <a:p>
                      <a:r>
                        <a:rPr lang="en-US" sz="1600" dirty="0">
                          <a:solidFill>
                            <a:schemeClr val="bg1"/>
                          </a:solidFill>
                        </a:rPr>
                        <a:t>0.170</a:t>
                      </a:r>
                    </a:p>
                  </a:txBody>
                  <a:tcPr>
                    <a:solidFill>
                      <a:schemeClr val="tx1"/>
                    </a:solidFill>
                  </a:tcPr>
                </a:tc>
                <a:tc>
                  <a:txBody>
                    <a:bodyPr/>
                    <a:lstStyle/>
                    <a:p>
                      <a:r>
                        <a:rPr lang="en-US" sz="1600" dirty="0">
                          <a:solidFill>
                            <a:schemeClr val="bg1"/>
                          </a:solidFill>
                        </a:rPr>
                        <a:t>0.474</a:t>
                      </a:r>
                    </a:p>
                  </a:txBody>
                  <a:tcPr>
                    <a:solidFill>
                      <a:schemeClr val="tx1"/>
                    </a:solidFill>
                  </a:tcPr>
                </a:tc>
                <a:tc>
                  <a:txBody>
                    <a:bodyPr/>
                    <a:lstStyle/>
                    <a:p>
                      <a:pPr algn="l" fontAlgn="b"/>
                      <a:r>
                        <a:rPr lang="en-US" sz="1600" b="1" i="0" u="none" strike="noStrike" dirty="0">
                          <a:solidFill>
                            <a:srgbClr val="FFFF00"/>
                          </a:solidFill>
                          <a:effectLst/>
                          <a:latin typeface="+mn-lt"/>
                        </a:rPr>
                        <a:t>0.565</a:t>
                      </a:r>
                    </a:p>
                  </a:txBody>
                  <a:tcPr marL="9525" marR="9525" marT="9525" marB="0" anchor="b">
                    <a:solidFill>
                      <a:schemeClr val="tx1"/>
                    </a:solidFill>
                  </a:tcPr>
                </a:tc>
                <a:extLst>
                  <a:ext uri="{0D108BD9-81ED-4DB2-BD59-A6C34878D82A}">
                    <a16:rowId xmlns:a16="http://schemas.microsoft.com/office/drawing/2014/main" val="2023790069"/>
                  </a:ext>
                </a:extLst>
              </a:tr>
              <a:tr h="315465">
                <a:tc>
                  <a:txBody>
                    <a:bodyPr/>
                    <a:lstStyle/>
                    <a:p>
                      <a:r>
                        <a:rPr lang="en-US" sz="1600" dirty="0">
                          <a:solidFill>
                            <a:schemeClr val="bg1"/>
                          </a:solidFill>
                        </a:rPr>
                        <a:t>Bleu-4</a:t>
                      </a:r>
                    </a:p>
                  </a:txBody>
                  <a:tcPr>
                    <a:solidFill>
                      <a:schemeClr val="tx1"/>
                    </a:solidFill>
                  </a:tcPr>
                </a:tc>
                <a:tc>
                  <a:txBody>
                    <a:bodyPr/>
                    <a:lstStyle/>
                    <a:p>
                      <a:r>
                        <a:rPr lang="en-US" sz="1600" dirty="0">
                          <a:solidFill>
                            <a:schemeClr val="bg1"/>
                          </a:solidFill>
                        </a:rPr>
                        <a:t>0.153</a:t>
                      </a:r>
                    </a:p>
                  </a:txBody>
                  <a:tcPr>
                    <a:solidFill>
                      <a:schemeClr val="tx1"/>
                    </a:solidFill>
                  </a:tcPr>
                </a:tc>
                <a:tc>
                  <a:txBody>
                    <a:bodyPr/>
                    <a:lstStyle/>
                    <a:p>
                      <a:r>
                        <a:rPr lang="en-US" sz="1600" dirty="0">
                          <a:solidFill>
                            <a:schemeClr val="bg1"/>
                          </a:solidFill>
                        </a:rPr>
                        <a:t>0.414</a:t>
                      </a:r>
                    </a:p>
                  </a:txBody>
                  <a:tcPr>
                    <a:solidFill>
                      <a:schemeClr val="tx1"/>
                    </a:solidFill>
                  </a:tcPr>
                </a:tc>
                <a:tc>
                  <a:txBody>
                    <a:bodyPr/>
                    <a:lstStyle/>
                    <a:p>
                      <a:pPr algn="l" fontAlgn="b"/>
                      <a:r>
                        <a:rPr lang="en-US" sz="1600" b="1" i="0" u="none" strike="noStrike" dirty="0">
                          <a:solidFill>
                            <a:srgbClr val="FFFF00"/>
                          </a:solidFill>
                          <a:effectLst/>
                          <a:latin typeface="+mn-lt"/>
                        </a:rPr>
                        <a:t>0.506</a:t>
                      </a:r>
                    </a:p>
                  </a:txBody>
                  <a:tcPr marL="9525" marR="9525" marT="9525" marB="0" anchor="b">
                    <a:solidFill>
                      <a:schemeClr val="tx1"/>
                    </a:solidFill>
                  </a:tcPr>
                </a:tc>
                <a:extLst>
                  <a:ext uri="{0D108BD9-81ED-4DB2-BD59-A6C34878D82A}">
                    <a16:rowId xmlns:a16="http://schemas.microsoft.com/office/drawing/2014/main" val="534744599"/>
                  </a:ext>
                </a:extLst>
              </a:tr>
              <a:tr h="315465">
                <a:tc>
                  <a:txBody>
                    <a:bodyPr/>
                    <a:lstStyle/>
                    <a:p>
                      <a:r>
                        <a:rPr lang="en-US" sz="1600" dirty="0">
                          <a:solidFill>
                            <a:schemeClr val="bg1"/>
                          </a:solidFill>
                        </a:rPr>
                        <a:t>METEOR</a:t>
                      </a:r>
                    </a:p>
                  </a:txBody>
                  <a:tcPr>
                    <a:solidFill>
                      <a:schemeClr val="tx1"/>
                    </a:solidFill>
                  </a:tcPr>
                </a:tc>
                <a:tc>
                  <a:txBody>
                    <a:bodyPr/>
                    <a:lstStyle/>
                    <a:p>
                      <a:r>
                        <a:rPr lang="en-US" sz="1600" dirty="0">
                          <a:solidFill>
                            <a:schemeClr val="bg1"/>
                          </a:solidFill>
                        </a:rPr>
                        <a:t>0.319</a:t>
                      </a:r>
                    </a:p>
                  </a:txBody>
                  <a:tcPr>
                    <a:solidFill>
                      <a:schemeClr val="tx1"/>
                    </a:solidFill>
                  </a:tcPr>
                </a:tc>
                <a:tc>
                  <a:txBody>
                    <a:bodyPr/>
                    <a:lstStyle/>
                    <a:p>
                      <a:r>
                        <a:rPr lang="en-US" sz="1600" dirty="0">
                          <a:solidFill>
                            <a:schemeClr val="bg1"/>
                          </a:solidFill>
                        </a:rPr>
                        <a:t>0.303</a:t>
                      </a:r>
                    </a:p>
                  </a:txBody>
                  <a:tcPr>
                    <a:solidFill>
                      <a:schemeClr val="tx1"/>
                    </a:solidFill>
                  </a:tcPr>
                </a:tc>
                <a:tc>
                  <a:txBody>
                    <a:bodyPr/>
                    <a:lstStyle/>
                    <a:p>
                      <a:pPr algn="l" fontAlgn="b"/>
                      <a:r>
                        <a:rPr lang="en-US" sz="1600" b="1" i="0" u="none" strike="noStrike" dirty="0">
                          <a:solidFill>
                            <a:srgbClr val="FFFF00"/>
                          </a:solidFill>
                          <a:effectLst/>
                          <a:latin typeface="+mn-lt"/>
                        </a:rPr>
                        <a:t>0.377</a:t>
                      </a:r>
                    </a:p>
                  </a:txBody>
                  <a:tcPr marL="9525" marR="9525" marT="9525" marB="0" anchor="b">
                    <a:solidFill>
                      <a:schemeClr val="tx1"/>
                    </a:solidFill>
                  </a:tcPr>
                </a:tc>
                <a:extLst>
                  <a:ext uri="{0D108BD9-81ED-4DB2-BD59-A6C34878D82A}">
                    <a16:rowId xmlns:a16="http://schemas.microsoft.com/office/drawing/2014/main" val="4174052150"/>
                  </a:ext>
                </a:extLst>
              </a:tr>
              <a:tr h="315465">
                <a:tc>
                  <a:txBody>
                    <a:bodyPr/>
                    <a:lstStyle/>
                    <a:p>
                      <a:r>
                        <a:rPr lang="en-US" sz="1600" dirty="0">
                          <a:solidFill>
                            <a:schemeClr val="bg1"/>
                          </a:solidFill>
                        </a:rPr>
                        <a:t>ROUGE_L</a:t>
                      </a:r>
                    </a:p>
                  </a:txBody>
                  <a:tcPr>
                    <a:solidFill>
                      <a:schemeClr val="tx1"/>
                    </a:solidFill>
                  </a:tcPr>
                </a:tc>
                <a:tc>
                  <a:txBody>
                    <a:bodyPr/>
                    <a:lstStyle/>
                    <a:p>
                      <a:r>
                        <a:rPr lang="en-US" sz="1600" dirty="0">
                          <a:solidFill>
                            <a:schemeClr val="bg1"/>
                          </a:solidFill>
                        </a:rPr>
                        <a:t>0.340</a:t>
                      </a:r>
                    </a:p>
                  </a:txBody>
                  <a:tcPr>
                    <a:solidFill>
                      <a:schemeClr val="tx1"/>
                    </a:solidFill>
                  </a:tcPr>
                </a:tc>
                <a:tc>
                  <a:txBody>
                    <a:bodyPr/>
                    <a:lstStyle/>
                    <a:p>
                      <a:r>
                        <a:rPr lang="en-US" sz="1600" b="1" dirty="0">
                          <a:solidFill>
                            <a:schemeClr val="bg1"/>
                          </a:solidFill>
                        </a:rPr>
                        <a:t>0.582</a:t>
                      </a:r>
                    </a:p>
                  </a:txBody>
                  <a:tcPr>
                    <a:solidFill>
                      <a:schemeClr val="tx1"/>
                    </a:solidFill>
                  </a:tcPr>
                </a:tc>
                <a:tc>
                  <a:txBody>
                    <a:bodyPr/>
                    <a:lstStyle/>
                    <a:p>
                      <a:pPr algn="l" fontAlgn="b"/>
                      <a:r>
                        <a:rPr lang="en-US" sz="1600" b="1" i="0" u="none" strike="noStrike" dirty="0">
                          <a:solidFill>
                            <a:srgbClr val="FFFF00"/>
                          </a:solidFill>
                          <a:effectLst/>
                          <a:latin typeface="+mn-lt"/>
                        </a:rPr>
                        <a:t>0.640</a:t>
                      </a:r>
                    </a:p>
                  </a:txBody>
                  <a:tcPr marL="9525" marR="9525" marT="9525" marB="0" anchor="b">
                    <a:solidFill>
                      <a:schemeClr val="tx1"/>
                    </a:solidFill>
                  </a:tcPr>
                </a:tc>
                <a:extLst>
                  <a:ext uri="{0D108BD9-81ED-4DB2-BD59-A6C34878D82A}">
                    <a16:rowId xmlns:a16="http://schemas.microsoft.com/office/drawing/2014/main" val="3534975256"/>
                  </a:ext>
                </a:extLst>
              </a:tr>
              <a:tr h="315465">
                <a:tc>
                  <a:txBody>
                    <a:bodyPr/>
                    <a:lstStyle/>
                    <a:p>
                      <a:r>
                        <a:rPr lang="en-US" sz="1600" dirty="0" err="1">
                          <a:solidFill>
                            <a:schemeClr val="bg1"/>
                          </a:solidFill>
                        </a:rPr>
                        <a:t>CIDEr</a:t>
                      </a:r>
                      <a:endParaRPr lang="en-US" sz="1600" dirty="0">
                        <a:solidFill>
                          <a:schemeClr val="bg1"/>
                        </a:solidFill>
                      </a:endParaRPr>
                    </a:p>
                  </a:txBody>
                  <a:tcPr>
                    <a:solidFill>
                      <a:schemeClr val="tx1"/>
                    </a:solidFill>
                  </a:tcPr>
                </a:tc>
                <a:tc>
                  <a:txBody>
                    <a:bodyPr/>
                    <a:lstStyle/>
                    <a:p>
                      <a:r>
                        <a:rPr lang="en-US" sz="1600" dirty="0">
                          <a:solidFill>
                            <a:schemeClr val="bg1"/>
                          </a:solidFill>
                        </a:rPr>
                        <a:t>0</a:t>
                      </a:r>
                    </a:p>
                  </a:txBody>
                  <a:tcPr>
                    <a:solidFill>
                      <a:schemeClr val="tx1"/>
                    </a:solidFill>
                  </a:tcPr>
                </a:tc>
                <a:tc>
                  <a:txBody>
                    <a:bodyPr/>
                    <a:lstStyle/>
                    <a:p>
                      <a:r>
                        <a:rPr lang="en-US" sz="1600" dirty="0">
                          <a:solidFill>
                            <a:schemeClr val="bg1"/>
                          </a:solidFill>
                        </a:rPr>
                        <a:t>0.703</a:t>
                      </a:r>
                    </a:p>
                  </a:txBody>
                  <a:tcPr>
                    <a:solidFill>
                      <a:schemeClr val="tx1"/>
                    </a:solidFill>
                  </a:tcPr>
                </a:tc>
                <a:tc>
                  <a:txBody>
                    <a:bodyPr/>
                    <a:lstStyle/>
                    <a:p>
                      <a:pPr algn="l" fontAlgn="b"/>
                      <a:r>
                        <a:rPr lang="en-US" sz="1600" b="1" i="0" u="none" strike="noStrike" dirty="0">
                          <a:solidFill>
                            <a:srgbClr val="FFFF00"/>
                          </a:solidFill>
                          <a:effectLst/>
                          <a:latin typeface="+mn-lt"/>
                        </a:rPr>
                        <a:t>1.569</a:t>
                      </a:r>
                    </a:p>
                  </a:txBody>
                  <a:tcPr marL="9525" marR="9525" marT="9525" marB="0" anchor="b">
                    <a:solidFill>
                      <a:schemeClr val="tx1"/>
                    </a:solidFill>
                  </a:tcPr>
                </a:tc>
                <a:extLst>
                  <a:ext uri="{0D108BD9-81ED-4DB2-BD59-A6C34878D82A}">
                    <a16:rowId xmlns:a16="http://schemas.microsoft.com/office/drawing/2014/main" val="3206638082"/>
                  </a:ext>
                </a:extLst>
              </a:tr>
            </a:tbl>
          </a:graphicData>
        </a:graphic>
      </p:graphicFrame>
      <p:sp>
        <p:nvSpPr>
          <p:cNvPr id="5" name="Rectangle 4">
            <a:extLst>
              <a:ext uri="{FF2B5EF4-FFF2-40B4-BE49-F238E27FC236}">
                <a16:creationId xmlns:a16="http://schemas.microsoft.com/office/drawing/2014/main" id="{66A2DA3E-F004-9B04-BF69-7E6EDD153D09}"/>
              </a:ext>
            </a:extLst>
          </p:cNvPr>
          <p:cNvSpPr/>
          <p:nvPr/>
        </p:nvSpPr>
        <p:spPr>
          <a:xfrm>
            <a:off x="1962150" y="2303476"/>
            <a:ext cx="6038850" cy="2682240"/>
          </a:xfrm>
          <a:prstGeom prst="rect">
            <a:avLst/>
          </a:prstGeom>
          <a:solidFill>
            <a:schemeClr val="tx1">
              <a:alpha val="6586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4A47445-F525-6259-2D10-6C0D3F7E086A}"/>
              </a:ext>
            </a:extLst>
          </p:cNvPr>
          <p:cNvGrpSpPr/>
          <p:nvPr/>
        </p:nvGrpSpPr>
        <p:grpSpPr>
          <a:xfrm>
            <a:off x="4286856" y="6280443"/>
            <a:ext cx="7905144" cy="436112"/>
            <a:chOff x="4286856" y="6317613"/>
            <a:chExt cx="7905144" cy="436112"/>
          </a:xfrm>
        </p:grpSpPr>
        <p:pic>
          <p:nvPicPr>
            <p:cNvPr id="7" name="Picture 6">
              <a:extLst>
                <a:ext uri="{FF2B5EF4-FFF2-40B4-BE49-F238E27FC236}">
                  <a16:creationId xmlns:a16="http://schemas.microsoft.com/office/drawing/2014/main" id="{36323DCC-4A92-C3F0-6B5F-0B48B461C50E}"/>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6" name="Picture 15" descr="Blue letters on a black background&#10;&#10;Description automatically generated with medium confidence">
              <a:extLst>
                <a:ext uri="{FF2B5EF4-FFF2-40B4-BE49-F238E27FC236}">
                  <a16:creationId xmlns:a16="http://schemas.microsoft.com/office/drawing/2014/main" id="{D4104666-B26A-D28D-7116-DDBC5652D1E7}"/>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7" name="Picture 16" descr="A blue text on a black background&#10;&#10;Description automatically generated with medium confidence">
              <a:extLst>
                <a:ext uri="{FF2B5EF4-FFF2-40B4-BE49-F238E27FC236}">
                  <a16:creationId xmlns:a16="http://schemas.microsoft.com/office/drawing/2014/main" id="{F3A3CF30-8C92-A02F-78FB-C9ED13811A38}"/>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8" name="Picture 17" descr="A black and white sign with white text&#10;&#10;Description automatically generated with low confidence">
              <a:extLst>
                <a:ext uri="{FF2B5EF4-FFF2-40B4-BE49-F238E27FC236}">
                  <a16:creationId xmlns:a16="http://schemas.microsoft.com/office/drawing/2014/main" id="{E9FA68B6-6474-43F3-2121-4CA5E1BC7783}"/>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9" name="Picture 18">
              <a:extLst>
                <a:ext uri="{FF2B5EF4-FFF2-40B4-BE49-F238E27FC236}">
                  <a16:creationId xmlns:a16="http://schemas.microsoft.com/office/drawing/2014/main" id="{D1A1485A-F93B-20C1-42E4-8315E30C2F6A}"/>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4604182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5E81-C1C0-C9E2-6B34-C4C2768290F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C01DC5E-F794-95DC-5F66-723C3DEBDD9C}"/>
              </a:ext>
            </a:extLst>
          </p:cNvPr>
          <p:cNvSpPr>
            <a:spLocks noGrp="1"/>
          </p:cNvSpPr>
          <p:nvPr>
            <p:ph idx="1"/>
          </p:nvPr>
        </p:nvSpPr>
        <p:spPr>
          <a:xfrm>
            <a:off x="838200" y="1581666"/>
            <a:ext cx="10001250" cy="5053912"/>
          </a:xfrm>
        </p:spPr>
        <p:txBody>
          <a:bodyPr>
            <a:normAutofit/>
          </a:bodyPr>
          <a:lstStyle/>
          <a:p>
            <a:r>
              <a:rPr lang="en-US" dirty="0"/>
              <a:t>Medical image difference VQA task</a:t>
            </a:r>
          </a:p>
          <a:p>
            <a:endParaRPr lang="en-US" dirty="0"/>
          </a:p>
          <a:p>
            <a:pPr marL="457200" lvl="1" indent="0">
              <a:buNone/>
            </a:pPr>
            <a:endParaRPr lang="en-US" sz="3200" dirty="0"/>
          </a:p>
        </p:txBody>
      </p:sp>
      <p:grpSp>
        <p:nvGrpSpPr>
          <p:cNvPr id="11" name="Group 10">
            <a:extLst>
              <a:ext uri="{FF2B5EF4-FFF2-40B4-BE49-F238E27FC236}">
                <a16:creationId xmlns:a16="http://schemas.microsoft.com/office/drawing/2014/main" id="{F810250B-0036-AD69-AA5B-7A1FE4F31017}"/>
              </a:ext>
            </a:extLst>
          </p:cNvPr>
          <p:cNvGrpSpPr/>
          <p:nvPr/>
        </p:nvGrpSpPr>
        <p:grpSpPr>
          <a:xfrm>
            <a:off x="4286856" y="6280443"/>
            <a:ext cx="7905144" cy="436112"/>
            <a:chOff x="4286856" y="6317613"/>
            <a:chExt cx="7905144" cy="436112"/>
          </a:xfrm>
        </p:grpSpPr>
        <p:pic>
          <p:nvPicPr>
            <p:cNvPr id="12" name="Picture 11">
              <a:extLst>
                <a:ext uri="{FF2B5EF4-FFF2-40B4-BE49-F238E27FC236}">
                  <a16:creationId xmlns:a16="http://schemas.microsoft.com/office/drawing/2014/main" id="{02474E7A-56FA-61B8-CE2F-0F1CFD8C733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3" name="Picture 12" descr="Blue letters on a black background&#10;&#10;Description automatically generated with medium confidence">
              <a:extLst>
                <a:ext uri="{FF2B5EF4-FFF2-40B4-BE49-F238E27FC236}">
                  <a16:creationId xmlns:a16="http://schemas.microsoft.com/office/drawing/2014/main" id="{F1784BBD-E3A5-ED86-677B-7D138AF0EA86}"/>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4" name="Picture 13" descr="A blue text on a black background&#10;&#10;Description automatically generated with medium confidence">
              <a:extLst>
                <a:ext uri="{FF2B5EF4-FFF2-40B4-BE49-F238E27FC236}">
                  <a16:creationId xmlns:a16="http://schemas.microsoft.com/office/drawing/2014/main" id="{36B6573A-FC0C-31C7-0F10-98C88D7C9B2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5" name="Picture 14" descr="A black and white sign with white text&#10;&#10;Description automatically generated with low confidence">
              <a:extLst>
                <a:ext uri="{FF2B5EF4-FFF2-40B4-BE49-F238E27FC236}">
                  <a16:creationId xmlns:a16="http://schemas.microsoft.com/office/drawing/2014/main" id="{0D3AB848-B5DD-D813-C043-E6DB40499FA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6" name="Picture 15">
              <a:extLst>
                <a:ext uri="{FF2B5EF4-FFF2-40B4-BE49-F238E27FC236}">
                  <a16:creationId xmlns:a16="http://schemas.microsoft.com/office/drawing/2014/main" id="{428B1AB3-E9A5-DCE2-BD62-60102444637D}"/>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36444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5E81-C1C0-C9E2-6B34-C4C2768290F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C01DC5E-F794-95DC-5F66-723C3DEBDD9C}"/>
              </a:ext>
            </a:extLst>
          </p:cNvPr>
          <p:cNvSpPr>
            <a:spLocks noGrp="1"/>
          </p:cNvSpPr>
          <p:nvPr>
            <p:ph idx="1"/>
          </p:nvPr>
        </p:nvSpPr>
        <p:spPr>
          <a:xfrm>
            <a:off x="838200" y="1581666"/>
            <a:ext cx="10001250" cy="5053912"/>
          </a:xfrm>
        </p:spPr>
        <p:txBody>
          <a:bodyPr>
            <a:normAutofit/>
          </a:bodyPr>
          <a:lstStyle/>
          <a:p>
            <a:r>
              <a:rPr lang="en-US" dirty="0"/>
              <a:t>Medical image difference VQA task</a:t>
            </a:r>
          </a:p>
          <a:p>
            <a:r>
              <a:rPr lang="en-US" dirty="0"/>
              <a:t>A large–scale MIMIC-Diff-VQA dataset </a:t>
            </a:r>
          </a:p>
          <a:p>
            <a:endParaRPr lang="en-US" dirty="0"/>
          </a:p>
        </p:txBody>
      </p:sp>
      <p:grpSp>
        <p:nvGrpSpPr>
          <p:cNvPr id="11" name="Group 10">
            <a:extLst>
              <a:ext uri="{FF2B5EF4-FFF2-40B4-BE49-F238E27FC236}">
                <a16:creationId xmlns:a16="http://schemas.microsoft.com/office/drawing/2014/main" id="{F810250B-0036-AD69-AA5B-7A1FE4F31017}"/>
              </a:ext>
            </a:extLst>
          </p:cNvPr>
          <p:cNvGrpSpPr/>
          <p:nvPr/>
        </p:nvGrpSpPr>
        <p:grpSpPr>
          <a:xfrm>
            <a:off x="4286856" y="6280443"/>
            <a:ext cx="7905144" cy="436112"/>
            <a:chOff x="4286856" y="6317613"/>
            <a:chExt cx="7905144" cy="436112"/>
          </a:xfrm>
        </p:grpSpPr>
        <p:pic>
          <p:nvPicPr>
            <p:cNvPr id="12" name="Picture 11">
              <a:extLst>
                <a:ext uri="{FF2B5EF4-FFF2-40B4-BE49-F238E27FC236}">
                  <a16:creationId xmlns:a16="http://schemas.microsoft.com/office/drawing/2014/main" id="{02474E7A-56FA-61B8-CE2F-0F1CFD8C733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3" name="Picture 12" descr="Blue letters on a black background&#10;&#10;Description automatically generated with medium confidence">
              <a:extLst>
                <a:ext uri="{FF2B5EF4-FFF2-40B4-BE49-F238E27FC236}">
                  <a16:creationId xmlns:a16="http://schemas.microsoft.com/office/drawing/2014/main" id="{F1784BBD-E3A5-ED86-677B-7D138AF0EA86}"/>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4" name="Picture 13" descr="A blue text on a black background&#10;&#10;Description automatically generated with medium confidence">
              <a:extLst>
                <a:ext uri="{FF2B5EF4-FFF2-40B4-BE49-F238E27FC236}">
                  <a16:creationId xmlns:a16="http://schemas.microsoft.com/office/drawing/2014/main" id="{36B6573A-FC0C-31C7-0F10-98C88D7C9B2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5" name="Picture 14" descr="A black and white sign with white text&#10;&#10;Description automatically generated with low confidence">
              <a:extLst>
                <a:ext uri="{FF2B5EF4-FFF2-40B4-BE49-F238E27FC236}">
                  <a16:creationId xmlns:a16="http://schemas.microsoft.com/office/drawing/2014/main" id="{0D3AB848-B5DD-D813-C043-E6DB40499FA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6" name="Picture 15">
              <a:extLst>
                <a:ext uri="{FF2B5EF4-FFF2-40B4-BE49-F238E27FC236}">
                  <a16:creationId xmlns:a16="http://schemas.microsoft.com/office/drawing/2014/main" id="{428B1AB3-E9A5-DCE2-BD62-60102444637D}"/>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1744314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2105-0ADE-5D0A-417A-CDF84478BBD1}"/>
              </a:ext>
            </a:extLst>
          </p:cNvPr>
          <p:cNvSpPr>
            <a:spLocks noGrp="1"/>
          </p:cNvSpPr>
          <p:nvPr>
            <p:ph type="title"/>
          </p:nvPr>
        </p:nvSpPr>
        <p:spPr/>
        <p:txBody>
          <a:bodyPr/>
          <a:lstStyle/>
          <a:p>
            <a:r>
              <a:rPr lang="en-US" altLang="zh-CN" dirty="0"/>
              <a:t>2.</a:t>
            </a:r>
            <a:r>
              <a:rPr lang="zh-CN" altLang="en-US" dirty="0"/>
              <a:t> </a:t>
            </a:r>
            <a:r>
              <a:rPr lang="en-US" altLang="zh-CN" dirty="0"/>
              <a:t>Report</a:t>
            </a:r>
            <a:r>
              <a:rPr lang="en-US" dirty="0"/>
              <a:t> generation limitation</a:t>
            </a:r>
          </a:p>
        </p:txBody>
      </p:sp>
      <p:grpSp>
        <p:nvGrpSpPr>
          <p:cNvPr id="19" name="Group 18">
            <a:extLst>
              <a:ext uri="{FF2B5EF4-FFF2-40B4-BE49-F238E27FC236}">
                <a16:creationId xmlns:a16="http://schemas.microsoft.com/office/drawing/2014/main" id="{A6567B93-116F-1D62-19E2-5E2F3B391076}"/>
              </a:ext>
            </a:extLst>
          </p:cNvPr>
          <p:cNvGrpSpPr/>
          <p:nvPr/>
        </p:nvGrpSpPr>
        <p:grpSpPr>
          <a:xfrm>
            <a:off x="4286856" y="6280443"/>
            <a:ext cx="7905144" cy="436112"/>
            <a:chOff x="4286856" y="6317613"/>
            <a:chExt cx="7905144" cy="436112"/>
          </a:xfrm>
        </p:grpSpPr>
        <p:pic>
          <p:nvPicPr>
            <p:cNvPr id="20" name="Picture 19">
              <a:extLst>
                <a:ext uri="{FF2B5EF4-FFF2-40B4-BE49-F238E27FC236}">
                  <a16:creationId xmlns:a16="http://schemas.microsoft.com/office/drawing/2014/main" id="{FC567487-13C7-C186-0EA2-A6F9B99A10F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1" name="Picture 20" descr="Blue letters on a black background&#10;&#10;Description automatically generated with medium confidence">
              <a:extLst>
                <a:ext uri="{FF2B5EF4-FFF2-40B4-BE49-F238E27FC236}">
                  <a16:creationId xmlns:a16="http://schemas.microsoft.com/office/drawing/2014/main" id="{BF77F4A7-B622-BE87-EBD9-1795482CD0C0}"/>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2" name="Picture 21" descr="A blue text on a black background&#10;&#10;Description automatically generated with medium confidence">
              <a:extLst>
                <a:ext uri="{FF2B5EF4-FFF2-40B4-BE49-F238E27FC236}">
                  <a16:creationId xmlns:a16="http://schemas.microsoft.com/office/drawing/2014/main" id="{D7331F4A-7AA8-77E7-5B51-E842E7E1D089}"/>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3" name="Picture 22" descr="A black and white sign with white text&#10;&#10;Description automatically generated with low confidence">
              <a:extLst>
                <a:ext uri="{FF2B5EF4-FFF2-40B4-BE49-F238E27FC236}">
                  <a16:creationId xmlns:a16="http://schemas.microsoft.com/office/drawing/2014/main" id="{B14D40A2-045F-7C47-881D-0AC1DB2B90FB}"/>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4" name="Picture 23">
              <a:extLst>
                <a:ext uri="{FF2B5EF4-FFF2-40B4-BE49-F238E27FC236}">
                  <a16:creationId xmlns:a16="http://schemas.microsoft.com/office/drawing/2014/main" id="{E9EF594F-9D94-54E2-3C13-76BD20FF35A3}"/>
                </a:ext>
              </a:extLst>
            </p:cNvPr>
            <p:cNvPicPr>
              <a:picLocks noChangeAspect="1"/>
            </p:cNvPicPr>
            <p:nvPr/>
          </p:nvPicPr>
          <p:blipFill>
            <a:blip r:embed="rId7"/>
            <a:stretch>
              <a:fillRect/>
            </a:stretch>
          </p:blipFill>
          <p:spPr>
            <a:xfrm>
              <a:off x="6988909" y="6317613"/>
              <a:ext cx="1424855" cy="436112"/>
            </a:xfrm>
            <a:prstGeom prst="rect">
              <a:avLst/>
            </a:prstGeom>
          </p:spPr>
        </p:pic>
      </p:grpSp>
      <p:pic>
        <p:nvPicPr>
          <p:cNvPr id="3" name="Picture 2">
            <a:extLst>
              <a:ext uri="{FF2B5EF4-FFF2-40B4-BE49-F238E27FC236}">
                <a16:creationId xmlns:a16="http://schemas.microsoft.com/office/drawing/2014/main" id="{5C5B349B-4388-7FF1-C77F-32C033C09CA4}"/>
              </a:ext>
            </a:extLst>
          </p:cNvPr>
          <p:cNvPicPr>
            <a:picLocks noChangeAspect="1"/>
          </p:cNvPicPr>
          <p:nvPr/>
        </p:nvPicPr>
        <p:blipFill>
          <a:blip r:embed="rId8"/>
          <a:stretch>
            <a:fillRect/>
          </a:stretch>
        </p:blipFill>
        <p:spPr>
          <a:xfrm>
            <a:off x="3070923" y="1787176"/>
            <a:ext cx="1907188" cy="1913653"/>
          </a:xfrm>
          <a:prstGeom prst="rect">
            <a:avLst/>
          </a:prstGeom>
        </p:spPr>
      </p:pic>
      <p:sp>
        <p:nvSpPr>
          <p:cNvPr id="15" name="Content Placeholder 2">
            <a:extLst>
              <a:ext uri="{FF2B5EF4-FFF2-40B4-BE49-F238E27FC236}">
                <a16:creationId xmlns:a16="http://schemas.microsoft.com/office/drawing/2014/main" id="{88929E33-2144-4662-944F-4EE4E59CA8A3}"/>
              </a:ext>
            </a:extLst>
          </p:cNvPr>
          <p:cNvSpPr txBox="1">
            <a:spLocks/>
          </p:cNvSpPr>
          <p:nvPr/>
        </p:nvSpPr>
        <p:spPr>
          <a:xfrm>
            <a:off x="685087" y="1124757"/>
            <a:ext cx="650889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Various aspect in reports		</a:t>
            </a:r>
          </a:p>
        </p:txBody>
      </p:sp>
      <p:grpSp>
        <p:nvGrpSpPr>
          <p:cNvPr id="45" name="Group 44">
            <a:extLst>
              <a:ext uri="{FF2B5EF4-FFF2-40B4-BE49-F238E27FC236}">
                <a16:creationId xmlns:a16="http://schemas.microsoft.com/office/drawing/2014/main" id="{35EAB8A5-55F1-F9F7-29D7-80293D930F10}"/>
              </a:ext>
            </a:extLst>
          </p:cNvPr>
          <p:cNvGrpSpPr/>
          <p:nvPr/>
        </p:nvGrpSpPr>
        <p:grpSpPr>
          <a:xfrm>
            <a:off x="6073983" y="704301"/>
            <a:ext cx="4540115" cy="1374326"/>
            <a:chOff x="5315947" y="628610"/>
            <a:chExt cx="4540115" cy="1374326"/>
          </a:xfrm>
        </p:grpSpPr>
        <p:pic>
          <p:nvPicPr>
            <p:cNvPr id="4" name="Picture 3" descr="A white silhouette of a doctor&#10;&#10;Description automatically generated with low confidence">
              <a:extLst>
                <a:ext uri="{FF2B5EF4-FFF2-40B4-BE49-F238E27FC236}">
                  <a16:creationId xmlns:a16="http://schemas.microsoft.com/office/drawing/2014/main" id="{2DED8283-B0C2-7C8F-C7CA-B32124FF629C}"/>
                </a:ext>
              </a:extLst>
            </p:cNvPr>
            <p:cNvPicPr>
              <a:picLocks noChangeAspect="1"/>
            </p:cNvPicPr>
            <p:nvPr/>
          </p:nvPicPr>
          <p:blipFill>
            <a:blip r:embed="rId9"/>
            <a:stretch>
              <a:fillRect/>
            </a:stretch>
          </p:blipFill>
          <p:spPr>
            <a:xfrm>
              <a:off x="7095127" y="628610"/>
              <a:ext cx="1014704" cy="1143000"/>
            </a:xfrm>
            <a:prstGeom prst="rect">
              <a:avLst/>
            </a:prstGeom>
          </p:spPr>
        </p:pic>
        <p:sp>
          <p:nvSpPr>
            <p:cNvPr id="27" name="TextBox 26">
              <a:extLst>
                <a:ext uri="{FF2B5EF4-FFF2-40B4-BE49-F238E27FC236}">
                  <a16:creationId xmlns:a16="http://schemas.microsoft.com/office/drawing/2014/main" id="{9C9B42A5-4343-5E20-B483-0589C768B948}"/>
                </a:ext>
              </a:extLst>
            </p:cNvPr>
            <p:cNvSpPr txBox="1"/>
            <p:nvPr/>
          </p:nvSpPr>
          <p:spPr>
            <a:xfrm>
              <a:off x="8208688" y="1073600"/>
              <a:ext cx="1647374" cy="584775"/>
            </a:xfrm>
            <a:prstGeom prst="rect">
              <a:avLst/>
            </a:prstGeom>
            <a:noFill/>
          </p:spPr>
          <p:txBody>
            <a:bodyPr wrap="none" rtlCol="0">
              <a:spAutoFit/>
            </a:bodyPr>
            <a:lstStyle/>
            <a:p>
              <a:r>
                <a:rPr lang="en-US" sz="3200" dirty="0">
                  <a:solidFill>
                    <a:schemeClr val="bg1"/>
                  </a:solidFill>
                </a:rPr>
                <a:t>Report A</a:t>
              </a:r>
            </a:p>
          </p:txBody>
        </p:sp>
        <p:cxnSp>
          <p:nvCxnSpPr>
            <p:cNvPr id="31" name="Straight Arrow Connector 30">
              <a:extLst>
                <a:ext uri="{FF2B5EF4-FFF2-40B4-BE49-F238E27FC236}">
                  <a16:creationId xmlns:a16="http://schemas.microsoft.com/office/drawing/2014/main" id="{341705BD-B9BE-B02E-E934-3E57BFE5D49E}"/>
                </a:ext>
              </a:extLst>
            </p:cNvPr>
            <p:cNvCxnSpPr>
              <a:cxnSpLocks/>
            </p:cNvCxnSpPr>
            <p:nvPr/>
          </p:nvCxnSpPr>
          <p:spPr>
            <a:xfrm flipV="1">
              <a:off x="5315947" y="1518250"/>
              <a:ext cx="1285162" cy="484686"/>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88BB01E-028B-80C4-18F4-2DC66DA02B18}"/>
              </a:ext>
            </a:extLst>
          </p:cNvPr>
          <p:cNvGrpSpPr/>
          <p:nvPr/>
        </p:nvGrpSpPr>
        <p:grpSpPr>
          <a:xfrm>
            <a:off x="6064253" y="2424244"/>
            <a:ext cx="4616175" cy="1143000"/>
            <a:chOff x="5412073" y="2217415"/>
            <a:chExt cx="4616175" cy="1143000"/>
          </a:xfrm>
        </p:grpSpPr>
        <p:pic>
          <p:nvPicPr>
            <p:cNvPr id="5" name="Picture 4" descr="A white silhouette of a doctor&#10;&#10;Description automatically generated with low confidence">
              <a:extLst>
                <a:ext uri="{FF2B5EF4-FFF2-40B4-BE49-F238E27FC236}">
                  <a16:creationId xmlns:a16="http://schemas.microsoft.com/office/drawing/2014/main" id="{951447FB-06D7-4AB6-CC86-C2637D153447}"/>
                </a:ext>
              </a:extLst>
            </p:cNvPr>
            <p:cNvPicPr>
              <a:picLocks noChangeAspect="1"/>
            </p:cNvPicPr>
            <p:nvPr/>
          </p:nvPicPr>
          <p:blipFill>
            <a:blip r:embed="rId9"/>
            <a:stretch>
              <a:fillRect/>
            </a:stretch>
          </p:blipFill>
          <p:spPr>
            <a:xfrm>
              <a:off x="7344280" y="2217415"/>
              <a:ext cx="1014704" cy="1143000"/>
            </a:xfrm>
            <a:prstGeom prst="rect">
              <a:avLst/>
            </a:prstGeom>
          </p:spPr>
        </p:pic>
        <p:sp>
          <p:nvSpPr>
            <p:cNvPr id="28" name="TextBox 27">
              <a:extLst>
                <a:ext uri="{FF2B5EF4-FFF2-40B4-BE49-F238E27FC236}">
                  <a16:creationId xmlns:a16="http://schemas.microsoft.com/office/drawing/2014/main" id="{D349A347-F947-B1A3-267F-AF31FCD9804B}"/>
                </a:ext>
              </a:extLst>
            </p:cNvPr>
            <p:cNvSpPr txBox="1"/>
            <p:nvPr/>
          </p:nvSpPr>
          <p:spPr>
            <a:xfrm>
              <a:off x="8395300" y="2771772"/>
              <a:ext cx="1632948" cy="584775"/>
            </a:xfrm>
            <a:prstGeom prst="rect">
              <a:avLst/>
            </a:prstGeom>
            <a:noFill/>
          </p:spPr>
          <p:txBody>
            <a:bodyPr wrap="none" rtlCol="0">
              <a:spAutoFit/>
            </a:bodyPr>
            <a:lstStyle/>
            <a:p>
              <a:r>
                <a:rPr lang="en-US" sz="3200" dirty="0">
                  <a:solidFill>
                    <a:schemeClr val="bg1"/>
                  </a:solidFill>
                </a:rPr>
                <a:t>Report B</a:t>
              </a:r>
            </a:p>
          </p:txBody>
        </p:sp>
        <p:cxnSp>
          <p:nvCxnSpPr>
            <p:cNvPr id="33" name="Straight Arrow Connector 32">
              <a:extLst>
                <a:ext uri="{FF2B5EF4-FFF2-40B4-BE49-F238E27FC236}">
                  <a16:creationId xmlns:a16="http://schemas.microsoft.com/office/drawing/2014/main" id="{E34A6DFE-70CC-2171-2DC9-33AC02684242}"/>
                </a:ext>
              </a:extLst>
            </p:cNvPr>
            <p:cNvCxnSpPr>
              <a:cxnSpLocks/>
            </p:cNvCxnSpPr>
            <p:nvPr/>
          </p:nvCxnSpPr>
          <p:spPr>
            <a:xfrm>
              <a:off x="5412073" y="2877930"/>
              <a:ext cx="1189036" cy="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2DF7A581-5BB9-9486-5576-1EB6FAE5DE79}"/>
              </a:ext>
            </a:extLst>
          </p:cNvPr>
          <p:cNvGrpSpPr/>
          <p:nvPr/>
        </p:nvGrpSpPr>
        <p:grpSpPr>
          <a:xfrm>
            <a:off x="6064253" y="3740516"/>
            <a:ext cx="4492070" cy="1597733"/>
            <a:chOff x="5402343" y="3508446"/>
            <a:chExt cx="4492070" cy="1597733"/>
          </a:xfrm>
        </p:grpSpPr>
        <p:pic>
          <p:nvPicPr>
            <p:cNvPr id="7" name="Picture 6" descr="A white silhouette of a doctor&#10;&#10;Description automatically generated with low confidence">
              <a:extLst>
                <a:ext uri="{FF2B5EF4-FFF2-40B4-BE49-F238E27FC236}">
                  <a16:creationId xmlns:a16="http://schemas.microsoft.com/office/drawing/2014/main" id="{5A115AC8-E40C-378E-DB2F-20ADA99BC69A}"/>
                </a:ext>
              </a:extLst>
            </p:cNvPr>
            <p:cNvPicPr>
              <a:picLocks noChangeAspect="1"/>
            </p:cNvPicPr>
            <p:nvPr/>
          </p:nvPicPr>
          <p:blipFill>
            <a:blip r:embed="rId9"/>
            <a:stretch>
              <a:fillRect/>
            </a:stretch>
          </p:blipFill>
          <p:spPr>
            <a:xfrm>
              <a:off x="7193984" y="3963179"/>
              <a:ext cx="1014704" cy="1143000"/>
            </a:xfrm>
            <a:prstGeom prst="rect">
              <a:avLst/>
            </a:prstGeom>
          </p:spPr>
        </p:pic>
        <p:sp>
          <p:nvSpPr>
            <p:cNvPr id="29" name="TextBox 28">
              <a:extLst>
                <a:ext uri="{FF2B5EF4-FFF2-40B4-BE49-F238E27FC236}">
                  <a16:creationId xmlns:a16="http://schemas.microsoft.com/office/drawing/2014/main" id="{92494E17-AC4C-1D8D-C630-837D362338C8}"/>
                </a:ext>
              </a:extLst>
            </p:cNvPr>
            <p:cNvSpPr txBox="1"/>
            <p:nvPr/>
          </p:nvSpPr>
          <p:spPr>
            <a:xfrm>
              <a:off x="8264671" y="4488605"/>
              <a:ext cx="1629742" cy="584775"/>
            </a:xfrm>
            <a:prstGeom prst="rect">
              <a:avLst/>
            </a:prstGeom>
            <a:noFill/>
          </p:spPr>
          <p:txBody>
            <a:bodyPr wrap="none" rtlCol="0">
              <a:spAutoFit/>
            </a:bodyPr>
            <a:lstStyle/>
            <a:p>
              <a:r>
                <a:rPr lang="en-US" sz="3200" dirty="0">
                  <a:solidFill>
                    <a:schemeClr val="bg1"/>
                  </a:solidFill>
                </a:rPr>
                <a:t>Report C</a:t>
              </a:r>
            </a:p>
          </p:txBody>
        </p:sp>
        <p:cxnSp>
          <p:nvCxnSpPr>
            <p:cNvPr id="36" name="Straight Arrow Connector 35">
              <a:extLst>
                <a:ext uri="{FF2B5EF4-FFF2-40B4-BE49-F238E27FC236}">
                  <a16:creationId xmlns:a16="http://schemas.microsoft.com/office/drawing/2014/main" id="{E6DE21E2-CD71-FDC5-9F44-0F8510E690B9}"/>
                </a:ext>
              </a:extLst>
            </p:cNvPr>
            <p:cNvCxnSpPr>
              <a:cxnSpLocks/>
            </p:cNvCxnSpPr>
            <p:nvPr/>
          </p:nvCxnSpPr>
          <p:spPr>
            <a:xfrm>
              <a:off x="5402343" y="3508446"/>
              <a:ext cx="1112060" cy="5039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5174CBCE-CC98-A6CD-96BE-ADA69D52146C}"/>
              </a:ext>
            </a:extLst>
          </p:cNvPr>
          <p:cNvGrpSpPr/>
          <p:nvPr/>
        </p:nvGrpSpPr>
        <p:grpSpPr>
          <a:xfrm>
            <a:off x="1115243" y="3775933"/>
            <a:ext cx="6018522" cy="2317264"/>
            <a:chOff x="671810" y="3963179"/>
            <a:chExt cx="6018522" cy="2317264"/>
          </a:xfrm>
        </p:grpSpPr>
        <p:sp>
          <p:nvSpPr>
            <p:cNvPr id="8" name="Rounded Rectangle 7">
              <a:extLst>
                <a:ext uri="{FF2B5EF4-FFF2-40B4-BE49-F238E27FC236}">
                  <a16:creationId xmlns:a16="http://schemas.microsoft.com/office/drawing/2014/main" id="{2E960412-9713-96C2-EBE3-15707BB37FAB}"/>
                </a:ext>
              </a:extLst>
            </p:cNvPr>
            <p:cNvSpPr/>
            <p:nvPr/>
          </p:nvSpPr>
          <p:spPr>
            <a:xfrm>
              <a:off x="671810" y="4834687"/>
              <a:ext cx="6018522" cy="1445756"/>
            </a:xfrm>
            <a:prstGeom prst="roundRect">
              <a:avLst>
                <a:gd name="adj" fmla="val 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sz="1600" dirty="0">
                  <a:solidFill>
                    <a:schemeClr val="bg1"/>
                  </a:solidFill>
                  <a:latin typeface="Avenir Book" panose="02000503020000020003" pitchFamily="2" charset="0"/>
                </a:rPr>
                <a:t>there is a new left apical pneumothorax with a small left apical pneumothorax. the left chest tube is in unchanged position. there is persistent elevation of the left hemidiaphragm and left basilar atelectasis. the right lung is clear. there is a small left pleural effusion. heart is normal in size.</a:t>
              </a:r>
            </a:p>
          </p:txBody>
        </p:sp>
        <p:cxnSp>
          <p:nvCxnSpPr>
            <p:cNvPr id="39" name="Straight Arrow Connector 38">
              <a:extLst>
                <a:ext uri="{FF2B5EF4-FFF2-40B4-BE49-F238E27FC236}">
                  <a16:creationId xmlns:a16="http://schemas.microsoft.com/office/drawing/2014/main" id="{38C1AE71-EAE0-4DC2-0DF7-41C6A56A6DD1}"/>
                </a:ext>
              </a:extLst>
            </p:cNvPr>
            <p:cNvCxnSpPr>
              <a:cxnSpLocks/>
            </p:cNvCxnSpPr>
            <p:nvPr/>
          </p:nvCxnSpPr>
          <p:spPr>
            <a:xfrm>
              <a:off x="3581084" y="3963179"/>
              <a:ext cx="0" cy="491627"/>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F1EFB68-032F-A6F0-9D7F-40A7574D3B4F}"/>
                </a:ext>
              </a:extLst>
            </p:cNvPr>
            <p:cNvSpPr txBox="1"/>
            <p:nvPr/>
          </p:nvSpPr>
          <p:spPr>
            <a:xfrm>
              <a:off x="2396561" y="4395314"/>
              <a:ext cx="2369046" cy="461665"/>
            </a:xfrm>
            <a:prstGeom prst="rect">
              <a:avLst/>
            </a:prstGeom>
            <a:noFill/>
          </p:spPr>
          <p:txBody>
            <a:bodyPr wrap="none" rtlCol="0">
              <a:spAutoFit/>
            </a:bodyPr>
            <a:lstStyle/>
            <a:p>
              <a:r>
                <a:rPr lang="en-US" sz="2400" dirty="0">
                  <a:solidFill>
                    <a:schemeClr val="bg1"/>
                  </a:solidFill>
                </a:rPr>
                <a:t>Generated report</a:t>
              </a:r>
            </a:p>
          </p:txBody>
        </p:sp>
      </p:grpSp>
      <p:sp>
        <p:nvSpPr>
          <p:cNvPr id="44" name="TextBox 43">
            <a:extLst>
              <a:ext uri="{FF2B5EF4-FFF2-40B4-BE49-F238E27FC236}">
                <a16:creationId xmlns:a16="http://schemas.microsoft.com/office/drawing/2014/main" id="{03300469-19AF-DBE8-9FB3-C6A31A476A6F}"/>
              </a:ext>
            </a:extLst>
          </p:cNvPr>
          <p:cNvSpPr txBox="1"/>
          <p:nvPr/>
        </p:nvSpPr>
        <p:spPr>
          <a:xfrm rot="602236">
            <a:off x="5412073" y="3811173"/>
            <a:ext cx="1005403" cy="2215991"/>
          </a:xfrm>
          <a:prstGeom prst="rect">
            <a:avLst/>
          </a:prstGeom>
          <a:noFill/>
        </p:spPr>
        <p:txBody>
          <a:bodyPr wrap="none" rtlCol="0">
            <a:spAutoFit/>
          </a:bodyPr>
          <a:lstStyle/>
          <a:p>
            <a:r>
              <a:rPr lang="en-US" sz="13800" b="1" dirty="0">
                <a:solidFill>
                  <a:srgbClr val="FFC000"/>
                </a:solidFill>
              </a:rPr>
              <a:t>?</a:t>
            </a:r>
          </a:p>
        </p:txBody>
      </p:sp>
    </p:spTree>
    <p:extLst>
      <p:ext uri="{BB962C8B-B14F-4D97-AF65-F5344CB8AC3E}">
        <p14:creationId xmlns:p14="http://schemas.microsoft.com/office/powerpoint/2010/main" val="22520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5E81-C1C0-C9E2-6B34-C4C2768290F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C01DC5E-F794-95DC-5F66-723C3DEBDD9C}"/>
              </a:ext>
            </a:extLst>
          </p:cNvPr>
          <p:cNvSpPr>
            <a:spLocks noGrp="1"/>
          </p:cNvSpPr>
          <p:nvPr>
            <p:ph idx="1"/>
          </p:nvPr>
        </p:nvSpPr>
        <p:spPr>
          <a:xfrm>
            <a:off x="838200" y="1581666"/>
            <a:ext cx="10001250" cy="5053912"/>
          </a:xfrm>
        </p:spPr>
        <p:txBody>
          <a:bodyPr>
            <a:normAutofit/>
          </a:bodyPr>
          <a:lstStyle/>
          <a:p>
            <a:r>
              <a:rPr lang="en-US" dirty="0"/>
              <a:t>Medical image difference VQA task</a:t>
            </a:r>
          </a:p>
          <a:p>
            <a:r>
              <a:rPr lang="en-US" dirty="0"/>
              <a:t>A large–scale MIMIC-Diff-VQA dataset </a:t>
            </a:r>
          </a:p>
          <a:p>
            <a:r>
              <a:rPr lang="en-US" dirty="0">
                <a:solidFill>
                  <a:schemeClr val="bg1"/>
                </a:solidFill>
                <a:effectLst/>
                <a:latin typeface="Avenir Book" panose="02000503020000020003" pitchFamily="2" charset="0"/>
              </a:rPr>
              <a:t>Expert knowledge-aware and anatomical structure-aware </a:t>
            </a:r>
            <a:r>
              <a:rPr lang="en-US" dirty="0">
                <a:latin typeface="Avenir Book" panose="02000503020000020003" pitchFamily="2" charset="0"/>
              </a:rPr>
              <a:t>i</a:t>
            </a:r>
            <a:r>
              <a:rPr lang="en-US" dirty="0">
                <a:solidFill>
                  <a:schemeClr val="bg1"/>
                </a:solidFill>
                <a:effectLst/>
                <a:latin typeface="Avenir Book" panose="02000503020000020003" pitchFamily="2" charset="0"/>
              </a:rPr>
              <a:t>mage </a:t>
            </a:r>
            <a:r>
              <a:rPr lang="en-US" dirty="0">
                <a:latin typeface="Avenir Book" panose="02000503020000020003" pitchFamily="2" charset="0"/>
              </a:rPr>
              <a:t>d</a:t>
            </a:r>
            <a:r>
              <a:rPr lang="en-US" dirty="0">
                <a:solidFill>
                  <a:schemeClr val="bg1"/>
                </a:solidFill>
                <a:effectLst/>
                <a:latin typeface="Avenir Book" panose="02000503020000020003" pitchFamily="2" charset="0"/>
              </a:rPr>
              <a:t>ifference </a:t>
            </a:r>
            <a:r>
              <a:rPr lang="en-US" dirty="0">
                <a:latin typeface="Avenir Book" panose="02000503020000020003" pitchFamily="2" charset="0"/>
              </a:rPr>
              <a:t>g</a:t>
            </a:r>
            <a:r>
              <a:rPr lang="en-US" dirty="0">
                <a:solidFill>
                  <a:schemeClr val="bg1"/>
                </a:solidFill>
                <a:effectLst/>
                <a:latin typeface="Avenir Book" panose="02000503020000020003" pitchFamily="2" charset="0"/>
              </a:rPr>
              <a:t>raph </a:t>
            </a:r>
            <a:r>
              <a:rPr lang="en-US" dirty="0">
                <a:latin typeface="Avenir Book" panose="02000503020000020003" pitchFamily="2" charset="0"/>
              </a:rPr>
              <a:t>r</a:t>
            </a:r>
            <a:r>
              <a:rPr lang="en-US" dirty="0">
                <a:solidFill>
                  <a:schemeClr val="bg1"/>
                </a:solidFill>
                <a:effectLst/>
                <a:latin typeface="Avenir Book" panose="02000503020000020003" pitchFamily="2" charset="0"/>
              </a:rPr>
              <a:t>epresentation </a:t>
            </a:r>
          </a:p>
          <a:p>
            <a:pPr marL="457200" lvl="1" indent="0">
              <a:buNone/>
            </a:pPr>
            <a:endParaRPr lang="en-US" sz="3200" dirty="0"/>
          </a:p>
        </p:txBody>
      </p:sp>
      <p:grpSp>
        <p:nvGrpSpPr>
          <p:cNvPr id="11" name="Group 10">
            <a:extLst>
              <a:ext uri="{FF2B5EF4-FFF2-40B4-BE49-F238E27FC236}">
                <a16:creationId xmlns:a16="http://schemas.microsoft.com/office/drawing/2014/main" id="{F810250B-0036-AD69-AA5B-7A1FE4F31017}"/>
              </a:ext>
            </a:extLst>
          </p:cNvPr>
          <p:cNvGrpSpPr/>
          <p:nvPr/>
        </p:nvGrpSpPr>
        <p:grpSpPr>
          <a:xfrm>
            <a:off x="4286856" y="6280443"/>
            <a:ext cx="7905144" cy="436112"/>
            <a:chOff x="4286856" y="6317613"/>
            <a:chExt cx="7905144" cy="436112"/>
          </a:xfrm>
        </p:grpSpPr>
        <p:pic>
          <p:nvPicPr>
            <p:cNvPr id="12" name="Picture 11">
              <a:extLst>
                <a:ext uri="{FF2B5EF4-FFF2-40B4-BE49-F238E27FC236}">
                  <a16:creationId xmlns:a16="http://schemas.microsoft.com/office/drawing/2014/main" id="{02474E7A-56FA-61B8-CE2F-0F1CFD8C7334}"/>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3" name="Picture 12" descr="Blue letters on a black background&#10;&#10;Description automatically generated with medium confidence">
              <a:extLst>
                <a:ext uri="{FF2B5EF4-FFF2-40B4-BE49-F238E27FC236}">
                  <a16:creationId xmlns:a16="http://schemas.microsoft.com/office/drawing/2014/main" id="{F1784BBD-E3A5-ED86-677B-7D138AF0EA86}"/>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4" name="Picture 13" descr="A blue text on a black background&#10;&#10;Description automatically generated with medium confidence">
              <a:extLst>
                <a:ext uri="{FF2B5EF4-FFF2-40B4-BE49-F238E27FC236}">
                  <a16:creationId xmlns:a16="http://schemas.microsoft.com/office/drawing/2014/main" id="{36B6573A-FC0C-31C7-0F10-98C88D7C9B20}"/>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5" name="Picture 14" descr="A black and white sign with white text&#10;&#10;Description automatically generated with low confidence">
              <a:extLst>
                <a:ext uri="{FF2B5EF4-FFF2-40B4-BE49-F238E27FC236}">
                  <a16:creationId xmlns:a16="http://schemas.microsoft.com/office/drawing/2014/main" id="{0D3AB848-B5DD-D813-C043-E6DB40499FA4}"/>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6" name="Picture 15">
              <a:extLst>
                <a:ext uri="{FF2B5EF4-FFF2-40B4-BE49-F238E27FC236}">
                  <a16:creationId xmlns:a16="http://schemas.microsoft.com/office/drawing/2014/main" id="{428B1AB3-E9A5-DCE2-BD62-60102444637D}"/>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8" name="Group 7">
            <a:extLst>
              <a:ext uri="{FF2B5EF4-FFF2-40B4-BE49-F238E27FC236}">
                <a16:creationId xmlns:a16="http://schemas.microsoft.com/office/drawing/2014/main" id="{1C254488-E048-6239-2BD0-1F52636359D8}"/>
              </a:ext>
            </a:extLst>
          </p:cNvPr>
          <p:cNvGrpSpPr/>
          <p:nvPr/>
        </p:nvGrpSpPr>
        <p:grpSpPr>
          <a:xfrm>
            <a:off x="3470829" y="4108622"/>
            <a:ext cx="7730870" cy="1804903"/>
            <a:chOff x="3470829" y="4108622"/>
            <a:chExt cx="7730870" cy="1804903"/>
          </a:xfrm>
        </p:grpSpPr>
        <p:pic>
          <p:nvPicPr>
            <p:cNvPr id="4" name="Picture 3" descr="A qr code with black squares&#10;&#10;Description automatically generated">
              <a:extLst>
                <a:ext uri="{FF2B5EF4-FFF2-40B4-BE49-F238E27FC236}">
                  <a16:creationId xmlns:a16="http://schemas.microsoft.com/office/drawing/2014/main" id="{7CDDEBE9-CC0A-7312-5B4B-03987B0C8007}"/>
                </a:ext>
              </a:extLst>
            </p:cNvPr>
            <p:cNvPicPr>
              <a:picLocks noChangeAspect="1"/>
            </p:cNvPicPr>
            <p:nvPr/>
          </p:nvPicPr>
          <p:blipFill>
            <a:blip r:embed="rId8"/>
            <a:stretch>
              <a:fillRect/>
            </a:stretch>
          </p:blipFill>
          <p:spPr>
            <a:xfrm>
              <a:off x="3470829" y="4108622"/>
              <a:ext cx="1804903" cy="1804903"/>
            </a:xfrm>
            <a:prstGeom prst="rect">
              <a:avLst/>
            </a:prstGeom>
          </p:spPr>
        </p:pic>
        <p:sp>
          <p:nvSpPr>
            <p:cNvPr id="5" name="Graphic 7">
              <a:extLst>
                <a:ext uri="{FF2B5EF4-FFF2-40B4-BE49-F238E27FC236}">
                  <a16:creationId xmlns:a16="http://schemas.microsoft.com/office/drawing/2014/main" id="{86DD642A-90F5-72CF-63B2-9F0E558B592B}"/>
                </a:ext>
              </a:extLst>
            </p:cNvPr>
            <p:cNvSpPr/>
            <p:nvPr/>
          </p:nvSpPr>
          <p:spPr>
            <a:xfrm>
              <a:off x="6356143" y="4516091"/>
              <a:ext cx="572323" cy="989963"/>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chemeClr val="bg1"/>
            </a:solidFill>
            <a:ln w="56406" cap="flat">
              <a:noFill/>
              <a:prstDash val="solid"/>
              <a:miter/>
            </a:ln>
          </p:spPr>
          <p:txBody>
            <a:bodyPr rtlCol="0" anchor="ctr"/>
            <a:lstStyle/>
            <a:p>
              <a:endParaRPr lang="en-US" sz="1400">
                <a:solidFill>
                  <a:schemeClr val="bg1"/>
                </a:solidFill>
              </a:endParaRPr>
            </a:p>
          </p:txBody>
        </p:sp>
        <p:sp>
          <p:nvSpPr>
            <p:cNvPr id="6" name="TextBox 5">
              <a:extLst>
                <a:ext uri="{FF2B5EF4-FFF2-40B4-BE49-F238E27FC236}">
                  <a16:creationId xmlns:a16="http://schemas.microsoft.com/office/drawing/2014/main" id="{2729866F-512B-AA12-8D1D-171E986C13D7}"/>
                </a:ext>
              </a:extLst>
            </p:cNvPr>
            <p:cNvSpPr txBox="1"/>
            <p:nvPr/>
          </p:nvSpPr>
          <p:spPr>
            <a:xfrm>
              <a:off x="7004554" y="4595573"/>
              <a:ext cx="4197145" cy="830997"/>
            </a:xfrm>
            <a:prstGeom prst="rect">
              <a:avLst/>
            </a:prstGeom>
            <a:noFill/>
          </p:spPr>
          <p:txBody>
            <a:bodyPr wrap="square" rtlCol="0">
              <a:spAutoFit/>
            </a:bodyPr>
            <a:lstStyle/>
            <a:p>
              <a:r>
                <a:rPr lang="en-US" sz="2400" dirty="0">
                  <a:solidFill>
                    <a:schemeClr val="bg1"/>
                  </a:solidFill>
                  <a:latin typeface="Avenir Book" panose="02000503020000020003" pitchFamily="2" charset="0"/>
                </a:rPr>
                <a:t>Please scan for the full paper and more</a:t>
              </a:r>
            </a:p>
          </p:txBody>
        </p:sp>
        <p:cxnSp>
          <p:nvCxnSpPr>
            <p:cNvPr id="7" name="Straight Arrow Connector 6">
              <a:extLst>
                <a:ext uri="{FF2B5EF4-FFF2-40B4-BE49-F238E27FC236}">
                  <a16:creationId xmlns:a16="http://schemas.microsoft.com/office/drawing/2014/main" id="{8C98F64F-18F0-1439-DCD5-B1212493F7BA}"/>
                </a:ext>
              </a:extLst>
            </p:cNvPr>
            <p:cNvCxnSpPr>
              <a:cxnSpLocks/>
            </p:cNvCxnSpPr>
            <p:nvPr/>
          </p:nvCxnSpPr>
          <p:spPr>
            <a:xfrm flipH="1">
              <a:off x="5412073" y="5011071"/>
              <a:ext cx="724305" cy="0"/>
            </a:xfrm>
            <a:prstGeom prst="straightConnector1">
              <a:avLst/>
            </a:prstGeom>
            <a:ln w="60325">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ue letters on a black background&#10;&#10;Description automatically generated with medium confidence">
            <a:extLst>
              <a:ext uri="{FF2B5EF4-FFF2-40B4-BE49-F238E27FC236}">
                <a16:creationId xmlns:a16="http://schemas.microsoft.com/office/drawing/2014/main" id="{CEE8F321-8C34-9D0F-A27D-668757CAC7E6}"/>
              </a:ext>
            </a:extLst>
          </p:cNvPr>
          <p:cNvPicPr>
            <a:picLocks noChangeAspect="1"/>
          </p:cNvPicPr>
          <p:nvPr/>
        </p:nvPicPr>
        <p:blipFill>
          <a:blip r:embed="rId3"/>
          <a:stretch>
            <a:fillRect/>
          </a:stretch>
        </p:blipFill>
        <p:spPr>
          <a:xfrm>
            <a:off x="7397527" y="79270"/>
            <a:ext cx="2223419" cy="616651"/>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A98FF387-962E-56AD-8566-764849D24D68}"/>
              </a:ext>
            </a:extLst>
          </p:cNvPr>
          <p:cNvPicPr>
            <a:picLocks noChangeAspect="1"/>
          </p:cNvPicPr>
          <p:nvPr/>
        </p:nvPicPr>
        <p:blipFill>
          <a:blip r:embed="rId4"/>
          <a:stretch>
            <a:fillRect/>
          </a:stretch>
        </p:blipFill>
        <p:spPr>
          <a:xfrm>
            <a:off x="170281" y="6177515"/>
            <a:ext cx="2477589" cy="488284"/>
          </a:xfrm>
          <a:prstGeom prst="rect">
            <a:avLst/>
          </a:prstGeom>
        </p:spPr>
      </p:pic>
      <p:pic>
        <p:nvPicPr>
          <p:cNvPr id="17" name="Picture 16" descr="A black and white sign with white text&#10;&#10;Description automatically generated with low confidence">
            <a:extLst>
              <a:ext uri="{FF2B5EF4-FFF2-40B4-BE49-F238E27FC236}">
                <a16:creationId xmlns:a16="http://schemas.microsoft.com/office/drawing/2014/main" id="{50E8A207-9D7F-4C18-AD12-D8FFA004B237}"/>
              </a:ext>
            </a:extLst>
          </p:cNvPr>
          <p:cNvPicPr>
            <a:picLocks noChangeAspect="1"/>
          </p:cNvPicPr>
          <p:nvPr/>
        </p:nvPicPr>
        <p:blipFill>
          <a:blip r:embed="rId5"/>
          <a:stretch>
            <a:fillRect/>
          </a:stretch>
        </p:blipFill>
        <p:spPr>
          <a:xfrm>
            <a:off x="9620946" y="6154555"/>
            <a:ext cx="2571054" cy="589005"/>
          </a:xfrm>
          <a:prstGeom prst="rect">
            <a:avLst/>
          </a:prstGeom>
          <a:solidFill>
            <a:schemeClr val="tx1"/>
          </a:solidFill>
        </p:spPr>
      </p:pic>
      <p:pic>
        <p:nvPicPr>
          <p:cNvPr id="3" name="Picture 2">
            <a:extLst>
              <a:ext uri="{FF2B5EF4-FFF2-40B4-BE49-F238E27FC236}">
                <a16:creationId xmlns:a16="http://schemas.microsoft.com/office/drawing/2014/main" id="{02F30DBB-E99F-BFBD-06A7-B6A7DE50800C}"/>
              </a:ext>
            </a:extLst>
          </p:cNvPr>
          <p:cNvPicPr>
            <a:picLocks noChangeAspect="1"/>
          </p:cNvPicPr>
          <p:nvPr/>
        </p:nvPicPr>
        <p:blipFill>
          <a:blip r:embed="rId6"/>
          <a:stretch>
            <a:fillRect/>
          </a:stretch>
        </p:blipFill>
        <p:spPr>
          <a:xfrm>
            <a:off x="0" y="0"/>
            <a:ext cx="2813538" cy="1100266"/>
          </a:xfrm>
          <a:prstGeom prst="rect">
            <a:avLst/>
          </a:prstGeom>
        </p:spPr>
      </p:pic>
      <p:pic>
        <p:nvPicPr>
          <p:cNvPr id="5" name="Picture 4">
            <a:extLst>
              <a:ext uri="{FF2B5EF4-FFF2-40B4-BE49-F238E27FC236}">
                <a16:creationId xmlns:a16="http://schemas.microsoft.com/office/drawing/2014/main" id="{326192F9-2B88-3D49-79B1-8309E98CF12D}"/>
              </a:ext>
            </a:extLst>
          </p:cNvPr>
          <p:cNvPicPr>
            <a:picLocks noChangeAspect="1"/>
          </p:cNvPicPr>
          <p:nvPr/>
        </p:nvPicPr>
        <p:blipFill>
          <a:blip r:embed="rId7"/>
          <a:stretch>
            <a:fillRect/>
          </a:stretch>
        </p:blipFill>
        <p:spPr>
          <a:xfrm>
            <a:off x="9968580" y="50386"/>
            <a:ext cx="2223420" cy="680533"/>
          </a:xfrm>
          <a:prstGeom prst="rect">
            <a:avLst/>
          </a:prstGeom>
        </p:spPr>
      </p:pic>
      <p:sp>
        <p:nvSpPr>
          <p:cNvPr id="6" name="Title 1">
            <a:extLst>
              <a:ext uri="{FF2B5EF4-FFF2-40B4-BE49-F238E27FC236}">
                <a16:creationId xmlns:a16="http://schemas.microsoft.com/office/drawing/2014/main" id="{F6043681-7F99-3AF8-44E0-F96BE653BC1A}"/>
              </a:ext>
            </a:extLst>
          </p:cNvPr>
          <p:cNvSpPr txBox="1">
            <a:spLocks/>
          </p:cNvSpPr>
          <p:nvPr/>
        </p:nvSpPr>
        <p:spPr>
          <a:xfrm>
            <a:off x="1059752" y="2479160"/>
            <a:ext cx="10656624" cy="2293119"/>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2800" b="0" i="0" kern="1200">
                <a:solidFill>
                  <a:srgbClr val="FFC000"/>
                </a:solidFill>
                <a:effectLst>
                  <a:outerShdw blurRad="38100" dist="38100" dir="2700000" algn="tl">
                    <a:srgbClr val="000000">
                      <a:alpha val="43137"/>
                    </a:srgbClr>
                  </a:outerShdw>
                </a:effectLst>
                <a:latin typeface="Avenir Book"/>
                <a:ea typeface="+mj-ea"/>
                <a:cs typeface="Avenir Book"/>
              </a:defRPr>
            </a:lvl1pPr>
          </a:lstStyle>
          <a:p>
            <a:pPr algn="ctr"/>
            <a:r>
              <a:rPr lang="en-US" sz="8800" dirty="0">
                <a:solidFill>
                  <a:schemeClr val="bg1"/>
                </a:solidFill>
                <a:effectLst/>
                <a:latin typeface="Arial" panose="020B0604020202020204" pitchFamily="34" charset="0"/>
              </a:rPr>
              <a:t>Thank you!</a:t>
            </a:r>
            <a:endParaRPr lang="en-US" sz="8800" dirty="0">
              <a:solidFill>
                <a:schemeClr val="bg1"/>
              </a:solidFill>
            </a:endParaRPr>
          </a:p>
        </p:txBody>
      </p:sp>
    </p:spTree>
    <p:extLst>
      <p:ext uri="{BB962C8B-B14F-4D97-AF65-F5344CB8AC3E}">
        <p14:creationId xmlns:p14="http://schemas.microsoft.com/office/powerpoint/2010/main" val="216416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10F3-FA6A-7E73-2A72-E91ED7BD7F69}"/>
              </a:ext>
            </a:extLst>
          </p:cNvPr>
          <p:cNvSpPr>
            <a:spLocks noGrp="1"/>
          </p:cNvSpPr>
          <p:nvPr>
            <p:ph type="title"/>
          </p:nvPr>
        </p:nvSpPr>
        <p:spPr/>
        <p:txBody>
          <a:bodyPr/>
          <a:lstStyle/>
          <a:p>
            <a:r>
              <a:rPr lang="en-US" dirty="0"/>
              <a:t>Medical VQA</a:t>
            </a:r>
          </a:p>
        </p:txBody>
      </p:sp>
      <p:sp>
        <p:nvSpPr>
          <p:cNvPr id="10" name="Content Placeholder 2">
            <a:extLst>
              <a:ext uri="{FF2B5EF4-FFF2-40B4-BE49-F238E27FC236}">
                <a16:creationId xmlns:a16="http://schemas.microsoft.com/office/drawing/2014/main" id="{EECCB712-3444-C701-26D9-71EA81C86892}"/>
              </a:ext>
            </a:extLst>
          </p:cNvPr>
          <p:cNvSpPr txBox="1">
            <a:spLocks/>
          </p:cNvSpPr>
          <p:nvPr/>
        </p:nvSpPr>
        <p:spPr>
          <a:xfrm>
            <a:off x="533400" y="1012533"/>
            <a:ext cx="99561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More plausible as it only answers the specific question	</a:t>
            </a:r>
          </a:p>
        </p:txBody>
      </p:sp>
      <p:sp>
        <p:nvSpPr>
          <p:cNvPr id="18" name="TextBox 17">
            <a:extLst>
              <a:ext uri="{FF2B5EF4-FFF2-40B4-BE49-F238E27FC236}">
                <a16:creationId xmlns:a16="http://schemas.microsoft.com/office/drawing/2014/main" id="{4C03B2DD-8BCE-5E73-7693-01CBC21516DB}"/>
              </a:ext>
            </a:extLst>
          </p:cNvPr>
          <p:cNvSpPr txBox="1"/>
          <p:nvPr/>
        </p:nvSpPr>
        <p:spPr>
          <a:xfrm>
            <a:off x="6550019" y="2657487"/>
            <a:ext cx="5336717" cy="400110"/>
          </a:xfrm>
          <a:prstGeom prst="rect">
            <a:avLst/>
          </a:prstGeom>
          <a:noFill/>
        </p:spPr>
        <p:txBody>
          <a:bodyPr wrap="none" rtlCol="0">
            <a:spAutoFit/>
          </a:bodyPr>
          <a:lstStyle/>
          <a:p>
            <a:r>
              <a:rPr lang="en-US" sz="2000" dirty="0">
                <a:solidFill>
                  <a:srgbClr val="FFC000"/>
                </a:solidFill>
              </a:rPr>
              <a:t>Q: what is the primary abnormality in this image?</a:t>
            </a:r>
          </a:p>
        </p:txBody>
      </p:sp>
      <p:sp>
        <p:nvSpPr>
          <p:cNvPr id="11" name="TextBox 10">
            <a:extLst>
              <a:ext uri="{FF2B5EF4-FFF2-40B4-BE49-F238E27FC236}">
                <a16:creationId xmlns:a16="http://schemas.microsoft.com/office/drawing/2014/main" id="{8B20EB4F-45C5-5DA3-C12A-F70E7E3F7BF7}"/>
              </a:ext>
            </a:extLst>
          </p:cNvPr>
          <p:cNvSpPr txBox="1"/>
          <p:nvPr/>
        </p:nvSpPr>
        <p:spPr>
          <a:xfrm>
            <a:off x="6550019" y="3119152"/>
            <a:ext cx="1687193" cy="430887"/>
          </a:xfrm>
          <a:prstGeom prst="rect">
            <a:avLst/>
          </a:prstGeom>
          <a:noFill/>
        </p:spPr>
        <p:txBody>
          <a:bodyPr wrap="none" rtlCol="0">
            <a:spAutoFit/>
          </a:bodyPr>
          <a:lstStyle/>
          <a:p>
            <a:r>
              <a:rPr lang="en-US" sz="2200" dirty="0">
                <a:solidFill>
                  <a:srgbClr val="FFC000"/>
                </a:solidFill>
              </a:rPr>
              <a:t>A: atelectasis</a:t>
            </a:r>
          </a:p>
        </p:txBody>
      </p:sp>
      <p:grpSp>
        <p:nvGrpSpPr>
          <p:cNvPr id="12" name="Group 11">
            <a:extLst>
              <a:ext uri="{FF2B5EF4-FFF2-40B4-BE49-F238E27FC236}">
                <a16:creationId xmlns:a16="http://schemas.microsoft.com/office/drawing/2014/main" id="{A345D544-DB91-C434-D17B-67C8090B6DBD}"/>
              </a:ext>
            </a:extLst>
          </p:cNvPr>
          <p:cNvGrpSpPr/>
          <p:nvPr/>
        </p:nvGrpSpPr>
        <p:grpSpPr>
          <a:xfrm>
            <a:off x="4286856" y="6280443"/>
            <a:ext cx="7905144" cy="436112"/>
            <a:chOff x="4286856" y="6317613"/>
            <a:chExt cx="7905144" cy="436112"/>
          </a:xfrm>
        </p:grpSpPr>
        <p:pic>
          <p:nvPicPr>
            <p:cNvPr id="13" name="Picture 12">
              <a:extLst>
                <a:ext uri="{FF2B5EF4-FFF2-40B4-BE49-F238E27FC236}">
                  <a16:creationId xmlns:a16="http://schemas.microsoft.com/office/drawing/2014/main" id="{FEDE9476-AC11-A7FD-98B4-14CA9CDFA15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4" name="Picture 13" descr="Blue letters on a black background&#10;&#10;Description automatically generated with medium confidence">
              <a:extLst>
                <a:ext uri="{FF2B5EF4-FFF2-40B4-BE49-F238E27FC236}">
                  <a16:creationId xmlns:a16="http://schemas.microsoft.com/office/drawing/2014/main" id="{A0980716-8D5D-7211-608D-32A517E39C8B}"/>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88EE5279-E8B9-9751-FF0B-22CAACBE16B1}"/>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6" name="Picture 15" descr="A black and white sign with white text&#10;&#10;Description automatically generated with low confidence">
              <a:extLst>
                <a:ext uri="{FF2B5EF4-FFF2-40B4-BE49-F238E27FC236}">
                  <a16:creationId xmlns:a16="http://schemas.microsoft.com/office/drawing/2014/main" id="{21595929-3993-BF44-2EDE-C33381CCA89D}"/>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9" name="Picture 18">
              <a:extLst>
                <a:ext uri="{FF2B5EF4-FFF2-40B4-BE49-F238E27FC236}">
                  <a16:creationId xmlns:a16="http://schemas.microsoft.com/office/drawing/2014/main" id="{CB2E678C-7EC6-A4C7-5126-2CF74BA513C1}"/>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42" name="Group 41">
            <a:extLst>
              <a:ext uri="{FF2B5EF4-FFF2-40B4-BE49-F238E27FC236}">
                <a16:creationId xmlns:a16="http://schemas.microsoft.com/office/drawing/2014/main" id="{79338CBD-48A9-F10E-6666-064869689DB4}"/>
              </a:ext>
            </a:extLst>
          </p:cNvPr>
          <p:cNvGrpSpPr/>
          <p:nvPr/>
        </p:nvGrpSpPr>
        <p:grpSpPr>
          <a:xfrm>
            <a:off x="577852" y="1945832"/>
            <a:ext cx="4834221" cy="4166671"/>
            <a:chOff x="577852" y="1766542"/>
            <a:chExt cx="4834221" cy="4166671"/>
          </a:xfrm>
        </p:grpSpPr>
        <p:sp>
          <p:nvSpPr>
            <p:cNvPr id="3" name="Rounded Rectangle 2">
              <a:extLst>
                <a:ext uri="{FF2B5EF4-FFF2-40B4-BE49-F238E27FC236}">
                  <a16:creationId xmlns:a16="http://schemas.microsoft.com/office/drawing/2014/main" id="{3F467BF5-D0F8-B356-320B-949FC0AA960B}"/>
                </a:ext>
              </a:extLst>
            </p:cNvPr>
            <p:cNvSpPr/>
            <p:nvPr/>
          </p:nvSpPr>
          <p:spPr>
            <a:xfrm>
              <a:off x="577852" y="2351317"/>
              <a:ext cx="4834221" cy="3581896"/>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sz="2400" dirty="0">
                  <a:solidFill>
                    <a:schemeClr val="bg1"/>
                  </a:solidFill>
                  <a:latin typeface="Avenir Book" panose="02000503020000020003" pitchFamily="2" charset="0"/>
                </a:rPr>
                <a:t>Residual left lung </a:t>
              </a:r>
              <a:r>
                <a:rPr lang="en-US" sz="2400" dirty="0">
                  <a:solidFill>
                    <a:srgbClr val="FFC000"/>
                  </a:solidFill>
                  <a:latin typeface="Avenir Book" panose="02000503020000020003" pitchFamily="2" charset="0"/>
                </a:rPr>
                <a:t>atelectasis</a:t>
              </a:r>
              <a:r>
                <a:rPr lang="en-US" sz="2400" dirty="0">
                  <a:solidFill>
                    <a:schemeClr val="bg1"/>
                  </a:solidFill>
                  <a:latin typeface="Avenir Book" panose="02000503020000020003" pitchFamily="2" charset="0"/>
                </a:rPr>
                <a:t> is present. The right Lung is clear. Heart size is normal. No focal consolidation. </a:t>
              </a:r>
              <a:r>
                <a:rPr lang="en-US" sz="2400" i="1" dirty="0">
                  <a:solidFill>
                    <a:schemeClr val="bg1"/>
                  </a:solidFill>
                  <a:latin typeface="Avenir Book" panose="02000503020000020003" pitchFamily="2" charset="0"/>
                </a:rPr>
                <a:t>No pleural line is detected to indicate residual left pneumothorax </a:t>
              </a:r>
              <a:r>
                <a:rPr lang="en-US" sz="2400" dirty="0">
                  <a:solidFill>
                    <a:schemeClr val="bg1"/>
                  </a:solidFill>
                  <a:latin typeface="Avenir Book" panose="02000503020000020003" pitchFamily="2" charset="0"/>
                </a:rPr>
                <a:t>. Left lower lobe atelectasis persists, in the setting of possible splinting given the posterior rib fractures.</a:t>
              </a:r>
            </a:p>
          </p:txBody>
        </p:sp>
        <p:sp>
          <p:nvSpPr>
            <p:cNvPr id="4" name="TextBox 3">
              <a:extLst>
                <a:ext uri="{FF2B5EF4-FFF2-40B4-BE49-F238E27FC236}">
                  <a16:creationId xmlns:a16="http://schemas.microsoft.com/office/drawing/2014/main" id="{0C7D38E8-3C93-4A7C-97E7-2669FB3106CD}"/>
                </a:ext>
              </a:extLst>
            </p:cNvPr>
            <p:cNvSpPr txBox="1"/>
            <p:nvPr/>
          </p:nvSpPr>
          <p:spPr>
            <a:xfrm>
              <a:off x="2336384" y="1766542"/>
              <a:ext cx="1317155" cy="584775"/>
            </a:xfrm>
            <a:prstGeom prst="rect">
              <a:avLst/>
            </a:prstGeom>
            <a:noFill/>
          </p:spPr>
          <p:txBody>
            <a:bodyPr wrap="none" rtlCol="0">
              <a:spAutoFit/>
            </a:bodyPr>
            <a:lstStyle/>
            <a:p>
              <a:r>
                <a:rPr lang="en-US" sz="3200" dirty="0">
                  <a:solidFill>
                    <a:schemeClr val="bg1"/>
                  </a:solidFill>
                </a:rPr>
                <a:t>Report</a:t>
              </a:r>
              <a:endParaRPr lang="en-US" sz="3600" dirty="0">
                <a:solidFill>
                  <a:schemeClr val="bg1"/>
                </a:solidFill>
              </a:endParaRPr>
            </a:p>
          </p:txBody>
        </p:sp>
      </p:grpSp>
      <p:sp>
        <p:nvSpPr>
          <p:cNvPr id="6" name="Rectangle 5">
            <a:extLst>
              <a:ext uri="{FF2B5EF4-FFF2-40B4-BE49-F238E27FC236}">
                <a16:creationId xmlns:a16="http://schemas.microsoft.com/office/drawing/2014/main" id="{677E60AD-2067-6707-7899-05D647232312}"/>
              </a:ext>
            </a:extLst>
          </p:cNvPr>
          <p:cNvSpPr/>
          <p:nvPr/>
        </p:nvSpPr>
        <p:spPr>
          <a:xfrm>
            <a:off x="667954" y="3421356"/>
            <a:ext cx="4593795" cy="2558004"/>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418C64-AD17-E617-54D7-633A1A0B17EE}"/>
              </a:ext>
            </a:extLst>
          </p:cNvPr>
          <p:cNvSpPr/>
          <p:nvPr/>
        </p:nvSpPr>
        <p:spPr>
          <a:xfrm>
            <a:off x="1866122" y="3018535"/>
            <a:ext cx="3376966" cy="384893"/>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9E76124-3135-ED1A-DCA8-07A09719B358}"/>
              </a:ext>
            </a:extLst>
          </p:cNvPr>
          <p:cNvGrpSpPr/>
          <p:nvPr/>
        </p:nvGrpSpPr>
        <p:grpSpPr>
          <a:xfrm>
            <a:off x="97327" y="2405186"/>
            <a:ext cx="6390346" cy="1077683"/>
            <a:chOff x="97327" y="2225896"/>
            <a:chExt cx="6390346" cy="1077683"/>
          </a:xfrm>
        </p:grpSpPr>
        <p:sp>
          <p:nvSpPr>
            <p:cNvPr id="5" name="Oval 4">
              <a:extLst>
                <a:ext uri="{FF2B5EF4-FFF2-40B4-BE49-F238E27FC236}">
                  <a16:creationId xmlns:a16="http://schemas.microsoft.com/office/drawing/2014/main" id="{575DC486-5F26-24A9-B698-29411E1EBD4A}"/>
                </a:ext>
              </a:extLst>
            </p:cNvPr>
            <p:cNvSpPr/>
            <p:nvPr/>
          </p:nvSpPr>
          <p:spPr>
            <a:xfrm>
              <a:off x="97327" y="2225896"/>
              <a:ext cx="5119970" cy="1077683"/>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90B20D4-D8A4-284B-66BE-EA2172892A8D}"/>
                </a:ext>
              </a:extLst>
            </p:cNvPr>
            <p:cNvCxnSpPr>
              <a:cxnSpLocks/>
            </p:cNvCxnSpPr>
            <p:nvPr/>
          </p:nvCxnSpPr>
          <p:spPr>
            <a:xfrm>
              <a:off x="5622936" y="2678252"/>
              <a:ext cx="864737" cy="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871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210F3-FA6A-7E73-2A72-E91ED7BD7F69}"/>
              </a:ext>
            </a:extLst>
          </p:cNvPr>
          <p:cNvSpPr>
            <a:spLocks noGrp="1"/>
          </p:cNvSpPr>
          <p:nvPr>
            <p:ph type="title"/>
          </p:nvPr>
        </p:nvSpPr>
        <p:spPr/>
        <p:txBody>
          <a:bodyPr/>
          <a:lstStyle/>
          <a:p>
            <a:r>
              <a:rPr lang="en-US" dirty="0"/>
              <a:t>Medical VQA</a:t>
            </a:r>
          </a:p>
        </p:txBody>
      </p:sp>
      <p:sp>
        <p:nvSpPr>
          <p:cNvPr id="10" name="Content Placeholder 2">
            <a:extLst>
              <a:ext uri="{FF2B5EF4-FFF2-40B4-BE49-F238E27FC236}">
                <a16:creationId xmlns:a16="http://schemas.microsoft.com/office/drawing/2014/main" id="{EECCB712-3444-C701-26D9-71EA81C86892}"/>
              </a:ext>
            </a:extLst>
          </p:cNvPr>
          <p:cNvSpPr txBox="1">
            <a:spLocks/>
          </p:cNvSpPr>
          <p:nvPr/>
        </p:nvSpPr>
        <p:spPr>
          <a:xfrm>
            <a:off x="533400" y="1012533"/>
            <a:ext cx="99561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More plausible as it only answers the specific question	</a:t>
            </a:r>
          </a:p>
          <a:p>
            <a:r>
              <a:rPr lang="en-US" dirty="0">
                <a:solidFill>
                  <a:schemeClr val="bg1"/>
                </a:solidFill>
              </a:rPr>
              <a:t>Still have limitations</a:t>
            </a:r>
          </a:p>
          <a:p>
            <a:endParaRPr lang="en-US" dirty="0">
              <a:solidFill>
                <a:schemeClr val="bg1"/>
              </a:solidFill>
            </a:endParaRPr>
          </a:p>
        </p:txBody>
      </p:sp>
      <p:sp>
        <p:nvSpPr>
          <p:cNvPr id="18" name="TextBox 17">
            <a:extLst>
              <a:ext uri="{FF2B5EF4-FFF2-40B4-BE49-F238E27FC236}">
                <a16:creationId xmlns:a16="http://schemas.microsoft.com/office/drawing/2014/main" id="{4C03B2DD-8BCE-5E73-7693-01CBC21516DB}"/>
              </a:ext>
            </a:extLst>
          </p:cNvPr>
          <p:cNvSpPr txBox="1"/>
          <p:nvPr/>
        </p:nvSpPr>
        <p:spPr>
          <a:xfrm>
            <a:off x="6550019" y="2657487"/>
            <a:ext cx="5336717" cy="400110"/>
          </a:xfrm>
          <a:prstGeom prst="rect">
            <a:avLst/>
          </a:prstGeom>
          <a:noFill/>
        </p:spPr>
        <p:txBody>
          <a:bodyPr wrap="none" rtlCol="0">
            <a:spAutoFit/>
          </a:bodyPr>
          <a:lstStyle/>
          <a:p>
            <a:r>
              <a:rPr lang="en-US" sz="2000" dirty="0">
                <a:solidFill>
                  <a:srgbClr val="FFC000"/>
                </a:solidFill>
              </a:rPr>
              <a:t>Q: what is the primary abnormality in this image?</a:t>
            </a:r>
          </a:p>
        </p:txBody>
      </p:sp>
      <p:sp>
        <p:nvSpPr>
          <p:cNvPr id="11" name="TextBox 10">
            <a:extLst>
              <a:ext uri="{FF2B5EF4-FFF2-40B4-BE49-F238E27FC236}">
                <a16:creationId xmlns:a16="http://schemas.microsoft.com/office/drawing/2014/main" id="{8B20EB4F-45C5-5DA3-C12A-F70E7E3F7BF7}"/>
              </a:ext>
            </a:extLst>
          </p:cNvPr>
          <p:cNvSpPr txBox="1"/>
          <p:nvPr/>
        </p:nvSpPr>
        <p:spPr>
          <a:xfrm>
            <a:off x="6550019" y="3119152"/>
            <a:ext cx="1687193" cy="430887"/>
          </a:xfrm>
          <a:prstGeom prst="rect">
            <a:avLst/>
          </a:prstGeom>
          <a:noFill/>
        </p:spPr>
        <p:txBody>
          <a:bodyPr wrap="none" rtlCol="0">
            <a:spAutoFit/>
          </a:bodyPr>
          <a:lstStyle/>
          <a:p>
            <a:r>
              <a:rPr lang="en-US" sz="2200" dirty="0">
                <a:solidFill>
                  <a:srgbClr val="FFC000"/>
                </a:solidFill>
              </a:rPr>
              <a:t>A: atelectasis</a:t>
            </a:r>
          </a:p>
        </p:txBody>
      </p:sp>
      <p:grpSp>
        <p:nvGrpSpPr>
          <p:cNvPr id="12" name="Group 11">
            <a:extLst>
              <a:ext uri="{FF2B5EF4-FFF2-40B4-BE49-F238E27FC236}">
                <a16:creationId xmlns:a16="http://schemas.microsoft.com/office/drawing/2014/main" id="{A345D544-DB91-C434-D17B-67C8090B6DBD}"/>
              </a:ext>
            </a:extLst>
          </p:cNvPr>
          <p:cNvGrpSpPr/>
          <p:nvPr/>
        </p:nvGrpSpPr>
        <p:grpSpPr>
          <a:xfrm>
            <a:off x="4286856" y="6280443"/>
            <a:ext cx="7905144" cy="436112"/>
            <a:chOff x="4286856" y="6317613"/>
            <a:chExt cx="7905144" cy="436112"/>
          </a:xfrm>
        </p:grpSpPr>
        <p:pic>
          <p:nvPicPr>
            <p:cNvPr id="13" name="Picture 12">
              <a:extLst>
                <a:ext uri="{FF2B5EF4-FFF2-40B4-BE49-F238E27FC236}">
                  <a16:creationId xmlns:a16="http://schemas.microsoft.com/office/drawing/2014/main" id="{FEDE9476-AC11-A7FD-98B4-14CA9CDFA151}"/>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4" name="Picture 13" descr="Blue letters on a black background&#10;&#10;Description automatically generated with medium confidence">
              <a:extLst>
                <a:ext uri="{FF2B5EF4-FFF2-40B4-BE49-F238E27FC236}">
                  <a16:creationId xmlns:a16="http://schemas.microsoft.com/office/drawing/2014/main" id="{A0980716-8D5D-7211-608D-32A517E39C8B}"/>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5" name="Picture 14" descr="A blue text on a black background&#10;&#10;Description automatically generated with medium confidence">
              <a:extLst>
                <a:ext uri="{FF2B5EF4-FFF2-40B4-BE49-F238E27FC236}">
                  <a16:creationId xmlns:a16="http://schemas.microsoft.com/office/drawing/2014/main" id="{88EE5279-E8B9-9751-FF0B-22CAACBE16B1}"/>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16" name="Picture 15" descr="A black and white sign with white text&#10;&#10;Description automatically generated with low confidence">
              <a:extLst>
                <a:ext uri="{FF2B5EF4-FFF2-40B4-BE49-F238E27FC236}">
                  <a16:creationId xmlns:a16="http://schemas.microsoft.com/office/drawing/2014/main" id="{21595929-3993-BF44-2EDE-C33381CCA89D}"/>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19" name="Picture 18">
              <a:extLst>
                <a:ext uri="{FF2B5EF4-FFF2-40B4-BE49-F238E27FC236}">
                  <a16:creationId xmlns:a16="http://schemas.microsoft.com/office/drawing/2014/main" id="{CB2E678C-7EC6-A4C7-5126-2CF74BA513C1}"/>
                </a:ext>
              </a:extLst>
            </p:cNvPr>
            <p:cNvPicPr>
              <a:picLocks noChangeAspect="1"/>
            </p:cNvPicPr>
            <p:nvPr/>
          </p:nvPicPr>
          <p:blipFill>
            <a:blip r:embed="rId7"/>
            <a:stretch>
              <a:fillRect/>
            </a:stretch>
          </p:blipFill>
          <p:spPr>
            <a:xfrm>
              <a:off x="6988909" y="6317613"/>
              <a:ext cx="1424855" cy="436112"/>
            </a:xfrm>
            <a:prstGeom prst="rect">
              <a:avLst/>
            </a:prstGeom>
          </p:spPr>
        </p:pic>
      </p:grpSp>
      <p:grpSp>
        <p:nvGrpSpPr>
          <p:cNvPr id="42" name="Group 41">
            <a:extLst>
              <a:ext uri="{FF2B5EF4-FFF2-40B4-BE49-F238E27FC236}">
                <a16:creationId xmlns:a16="http://schemas.microsoft.com/office/drawing/2014/main" id="{79338CBD-48A9-F10E-6666-064869689DB4}"/>
              </a:ext>
            </a:extLst>
          </p:cNvPr>
          <p:cNvGrpSpPr/>
          <p:nvPr/>
        </p:nvGrpSpPr>
        <p:grpSpPr>
          <a:xfrm>
            <a:off x="577852" y="1945832"/>
            <a:ext cx="4834221" cy="4166671"/>
            <a:chOff x="577852" y="1766542"/>
            <a:chExt cx="4834221" cy="4166671"/>
          </a:xfrm>
        </p:grpSpPr>
        <p:sp>
          <p:nvSpPr>
            <p:cNvPr id="3" name="Rounded Rectangle 2">
              <a:extLst>
                <a:ext uri="{FF2B5EF4-FFF2-40B4-BE49-F238E27FC236}">
                  <a16:creationId xmlns:a16="http://schemas.microsoft.com/office/drawing/2014/main" id="{3F467BF5-D0F8-B356-320B-949FC0AA960B}"/>
                </a:ext>
              </a:extLst>
            </p:cNvPr>
            <p:cNvSpPr/>
            <p:nvPr/>
          </p:nvSpPr>
          <p:spPr>
            <a:xfrm>
              <a:off x="577852" y="2351317"/>
              <a:ext cx="4834221" cy="3581896"/>
            </a:xfrm>
            <a:prstGeom prst="roundRect">
              <a:avLst>
                <a:gd name="adj" fmla="val 5853"/>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lang="en-US" sz="2400" dirty="0">
                  <a:solidFill>
                    <a:schemeClr val="bg1"/>
                  </a:solidFill>
                  <a:latin typeface="Avenir Book" panose="02000503020000020003" pitchFamily="2" charset="0"/>
                </a:rPr>
                <a:t>Residual left lung </a:t>
              </a:r>
              <a:r>
                <a:rPr lang="en-US" sz="2400" dirty="0">
                  <a:solidFill>
                    <a:srgbClr val="FFC000"/>
                  </a:solidFill>
                  <a:latin typeface="Avenir Book" panose="02000503020000020003" pitchFamily="2" charset="0"/>
                </a:rPr>
                <a:t>atelectasis</a:t>
              </a:r>
              <a:r>
                <a:rPr lang="en-US" sz="2400" dirty="0">
                  <a:solidFill>
                    <a:schemeClr val="bg1"/>
                  </a:solidFill>
                  <a:latin typeface="Avenir Book" panose="02000503020000020003" pitchFamily="2" charset="0"/>
                </a:rPr>
                <a:t> is present. The right Lung is clear. Heart size is normal. No focal consolidation. </a:t>
              </a:r>
              <a:r>
                <a:rPr lang="en-US" sz="2400" i="1" dirty="0">
                  <a:solidFill>
                    <a:schemeClr val="bg1"/>
                  </a:solidFill>
                  <a:latin typeface="Avenir Book" panose="02000503020000020003" pitchFamily="2" charset="0"/>
                </a:rPr>
                <a:t>No pleural line is detected to indicate residual left pneumothorax </a:t>
              </a:r>
              <a:r>
                <a:rPr lang="en-US" sz="2400" dirty="0">
                  <a:solidFill>
                    <a:schemeClr val="bg1"/>
                  </a:solidFill>
                  <a:latin typeface="Avenir Book" panose="02000503020000020003" pitchFamily="2" charset="0"/>
                </a:rPr>
                <a:t>. Left lower lobe atelectasis persists, in the setting of possible splinting given the posterior rib fractures.</a:t>
              </a:r>
            </a:p>
          </p:txBody>
        </p:sp>
        <p:sp>
          <p:nvSpPr>
            <p:cNvPr id="4" name="TextBox 3">
              <a:extLst>
                <a:ext uri="{FF2B5EF4-FFF2-40B4-BE49-F238E27FC236}">
                  <a16:creationId xmlns:a16="http://schemas.microsoft.com/office/drawing/2014/main" id="{0C7D38E8-3C93-4A7C-97E7-2669FB3106CD}"/>
                </a:ext>
              </a:extLst>
            </p:cNvPr>
            <p:cNvSpPr txBox="1"/>
            <p:nvPr/>
          </p:nvSpPr>
          <p:spPr>
            <a:xfrm>
              <a:off x="2336384" y="1766542"/>
              <a:ext cx="1317155" cy="584775"/>
            </a:xfrm>
            <a:prstGeom prst="rect">
              <a:avLst/>
            </a:prstGeom>
            <a:noFill/>
          </p:spPr>
          <p:txBody>
            <a:bodyPr wrap="none" rtlCol="0">
              <a:spAutoFit/>
            </a:bodyPr>
            <a:lstStyle/>
            <a:p>
              <a:r>
                <a:rPr lang="en-US" sz="3200" dirty="0">
                  <a:solidFill>
                    <a:schemeClr val="bg1"/>
                  </a:solidFill>
                </a:rPr>
                <a:t>Report</a:t>
              </a:r>
              <a:endParaRPr lang="en-US" sz="3600" dirty="0">
                <a:solidFill>
                  <a:schemeClr val="bg1"/>
                </a:solidFill>
              </a:endParaRPr>
            </a:p>
          </p:txBody>
        </p:sp>
      </p:grpSp>
      <p:sp>
        <p:nvSpPr>
          <p:cNvPr id="6" name="Rectangle 5">
            <a:extLst>
              <a:ext uri="{FF2B5EF4-FFF2-40B4-BE49-F238E27FC236}">
                <a16:creationId xmlns:a16="http://schemas.microsoft.com/office/drawing/2014/main" id="{677E60AD-2067-6707-7899-05D647232312}"/>
              </a:ext>
            </a:extLst>
          </p:cNvPr>
          <p:cNvSpPr/>
          <p:nvPr/>
        </p:nvSpPr>
        <p:spPr>
          <a:xfrm>
            <a:off x="667954" y="3457215"/>
            <a:ext cx="4593795" cy="2558004"/>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418C64-AD17-E617-54D7-633A1A0B17EE}"/>
              </a:ext>
            </a:extLst>
          </p:cNvPr>
          <p:cNvSpPr/>
          <p:nvPr/>
        </p:nvSpPr>
        <p:spPr>
          <a:xfrm>
            <a:off x="1866122" y="3072322"/>
            <a:ext cx="3376966" cy="384893"/>
          </a:xfrm>
          <a:prstGeom prst="rect">
            <a:avLst/>
          </a:prstGeom>
          <a:solidFill>
            <a:schemeClr val="tx1">
              <a:alpha val="633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9E76124-3135-ED1A-DCA8-07A09719B358}"/>
              </a:ext>
            </a:extLst>
          </p:cNvPr>
          <p:cNvGrpSpPr/>
          <p:nvPr/>
        </p:nvGrpSpPr>
        <p:grpSpPr>
          <a:xfrm>
            <a:off x="97327" y="2405186"/>
            <a:ext cx="6390346" cy="1077683"/>
            <a:chOff x="97327" y="2225896"/>
            <a:chExt cx="6390346" cy="1077683"/>
          </a:xfrm>
        </p:grpSpPr>
        <p:sp>
          <p:nvSpPr>
            <p:cNvPr id="5" name="Oval 4">
              <a:extLst>
                <a:ext uri="{FF2B5EF4-FFF2-40B4-BE49-F238E27FC236}">
                  <a16:creationId xmlns:a16="http://schemas.microsoft.com/office/drawing/2014/main" id="{575DC486-5F26-24A9-B698-29411E1EBD4A}"/>
                </a:ext>
              </a:extLst>
            </p:cNvPr>
            <p:cNvSpPr/>
            <p:nvPr/>
          </p:nvSpPr>
          <p:spPr>
            <a:xfrm>
              <a:off x="97327" y="2225896"/>
              <a:ext cx="5119970" cy="1077683"/>
            </a:xfrm>
            <a:prstGeom prst="ellipse">
              <a:avLst/>
            </a:prstGeom>
            <a:noFill/>
            <a:ln w="539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890B20D4-D8A4-284B-66BE-EA2172892A8D}"/>
                </a:ext>
              </a:extLst>
            </p:cNvPr>
            <p:cNvCxnSpPr>
              <a:cxnSpLocks/>
            </p:cNvCxnSpPr>
            <p:nvPr/>
          </p:nvCxnSpPr>
          <p:spPr>
            <a:xfrm>
              <a:off x="5622936" y="2678252"/>
              <a:ext cx="864737" cy="0"/>
            </a:xfrm>
            <a:prstGeom prst="straightConnector1">
              <a:avLst/>
            </a:prstGeom>
            <a:ln w="444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76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6527-535B-4092-C40E-820C63A32A4B}"/>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size</a:t>
            </a:r>
            <a:endParaRPr lang="en-US" dirty="0"/>
          </a:p>
        </p:txBody>
      </p:sp>
      <p:sp>
        <p:nvSpPr>
          <p:cNvPr id="18" name="TextBox 17">
            <a:extLst>
              <a:ext uri="{FF2B5EF4-FFF2-40B4-BE49-F238E27FC236}">
                <a16:creationId xmlns:a16="http://schemas.microsoft.com/office/drawing/2014/main" id="{FCBB4516-F77F-5F2A-BC62-695FCDB37874}"/>
              </a:ext>
            </a:extLst>
          </p:cNvPr>
          <p:cNvSpPr txBox="1"/>
          <p:nvPr/>
        </p:nvSpPr>
        <p:spPr>
          <a:xfrm>
            <a:off x="887246" y="5264002"/>
            <a:ext cx="8948056" cy="523220"/>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rPr>
              <a:t>[1] Lau, J. J., </a:t>
            </a:r>
            <a:r>
              <a:rPr lang="en-US" sz="1400" b="0" i="0" dirty="0" err="1">
                <a:solidFill>
                  <a:schemeClr val="bg1"/>
                </a:solidFill>
                <a:effectLst/>
                <a:latin typeface="Arial" panose="020B0604020202020204" pitchFamily="34" charset="0"/>
              </a:rPr>
              <a:t>Gayen</a:t>
            </a:r>
            <a:r>
              <a:rPr lang="en-US" sz="1400" b="0" i="0" dirty="0">
                <a:solidFill>
                  <a:schemeClr val="bg1"/>
                </a:solidFill>
                <a:effectLst/>
                <a:latin typeface="Arial" panose="020B0604020202020204" pitchFamily="34" charset="0"/>
              </a:rPr>
              <a:t>, S., Ben Abacha, A., &amp; </a:t>
            </a:r>
            <a:r>
              <a:rPr lang="en-US" sz="1400" b="0" i="0" dirty="0" err="1">
                <a:solidFill>
                  <a:schemeClr val="bg1"/>
                </a:solidFill>
                <a:effectLst/>
                <a:latin typeface="Arial" panose="020B0604020202020204" pitchFamily="34" charset="0"/>
              </a:rPr>
              <a:t>Demner-Fushman</a:t>
            </a:r>
            <a:r>
              <a:rPr lang="en-US" sz="1400" b="0" i="0" dirty="0">
                <a:solidFill>
                  <a:schemeClr val="bg1"/>
                </a:solidFill>
                <a:effectLst/>
                <a:latin typeface="Arial" panose="020B0604020202020204" pitchFamily="34" charset="0"/>
              </a:rPr>
              <a:t>, D. (2018). A dataset of clinically generated visual questions and answers about radiology images. </a:t>
            </a:r>
            <a:r>
              <a:rPr lang="en-US" sz="1400" b="0" i="1" dirty="0">
                <a:solidFill>
                  <a:schemeClr val="bg1"/>
                </a:solidFill>
                <a:effectLst/>
                <a:latin typeface="Arial" panose="020B0604020202020204" pitchFamily="34" charset="0"/>
              </a:rPr>
              <a:t>Scientific data</a:t>
            </a:r>
            <a:r>
              <a:rPr lang="en-US" sz="1400" b="0" i="0" dirty="0">
                <a:solidFill>
                  <a:schemeClr val="bg1"/>
                </a:solidFill>
                <a:effectLst/>
                <a:latin typeface="Arial" panose="020B0604020202020204" pitchFamily="34" charset="0"/>
              </a:rPr>
              <a:t>, </a:t>
            </a:r>
            <a:r>
              <a:rPr lang="en-US" sz="1400" b="0" i="1" dirty="0">
                <a:solidFill>
                  <a:schemeClr val="bg1"/>
                </a:solidFill>
                <a:effectLst/>
                <a:latin typeface="Arial" panose="020B0604020202020204" pitchFamily="34" charset="0"/>
              </a:rPr>
              <a:t>5</a:t>
            </a:r>
            <a:r>
              <a:rPr lang="en-US" sz="1400" b="0" i="0" dirty="0">
                <a:solidFill>
                  <a:schemeClr val="bg1"/>
                </a:solidFill>
                <a:effectLst/>
                <a:latin typeface="Arial" panose="020B0604020202020204" pitchFamily="34" charset="0"/>
              </a:rPr>
              <a:t>(1), 1-10.</a:t>
            </a:r>
            <a:endParaRPr lang="en-US" sz="1400" dirty="0">
              <a:solidFill>
                <a:schemeClr val="bg1"/>
              </a:solidFill>
            </a:endParaRPr>
          </a:p>
        </p:txBody>
      </p:sp>
      <p:grpSp>
        <p:nvGrpSpPr>
          <p:cNvPr id="19" name="Group 18">
            <a:extLst>
              <a:ext uri="{FF2B5EF4-FFF2-40B4-BE49-F238E27FC236}">
                <a16:creationId xmlns:a16="http://schemas.microsoft.com/office/drawing/2014/main" id="{36AD7CF4-D0FE-31D8-0653-7B3558076AD9}"/>
              </a:ext>
            </a:extLst>
          </p:cNvPr>
          <p:cNvGrpSpPr/>
          <p:nvPr/>
        </p:nvGrpSpPr>
        <p:grpSpPr>
          <a:xfrm>
            <a:off x="4286856" y="6280443"/>
            <a:ext cx="7905144" cy="436112"/>
            <a:chOff x="4286856" y="6317613"/>
            <a:chExt cx="7905144" cy="436112"/>
          </a:xfrm>
        </p:grpSpPr>
        <p:pic>
          <p:nvPicPr>
            <p:cNvPr id="20" name="Picture 19">
              <a:extLst>
                <a:ext uri="{FF2B5EF4-FFF2-40B4-BE49-F238E27FC236}">
                  <a16:creationId xmlns:a16="http://schemas.microsoft.com/office/drawing/2014/main" id="{691C7F88-8209-D5A5-AA29-BCB5D261749B}"/>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21" name="Picture 20" descr="Blue letters on a black background&#10;&#10;Description automatically generated with medium confidence">
              <a:extLst>
                <a:ext uri="{FF2B5EF4-FFF2-40B4-BE49-F238E27FC236}">
                  <a16:creationId xmlns:a16="http://schemas.microsoft.com/office/drawing/2014/main" id="{218F656A-F0C7-81C2-02C1-5C0093AF96F4}"/>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22" name="Picture 21" descr="A blue text on a black background&#10;&#10;Description automatically generated with medium confidence">
              <a:extLst>
                <a:ext uri="{FF2B5EF4-FFF2-40B4-BE49-F238E27FC236}">
                  <a16:creationId xmlns:a16="http://schemas.microsoft.com/office/drawing/2014/main" id="{0C0EADB3-C8FB-2701-147F-BD5FDFC43A08}"/>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3" name="Picture 22" descr="A black and white sign with white text&#10;&#10;Description automatically generated with low confidence">
              <a:extLst>
                <a:ext uri="{FF2B5EF4-FFF2-40B4-BE49-F238E27FC236}">
                  <a16:creationId xmlns:a16="http://schemas.microsoft.com/office/drawing/2014/main" id="{7EB37168-BC3C-AAB3-4F59-978B5A43CE23}"/>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4" name="Picture 23">
              <a:extLst>
                <a:ext uri="{FF2B5EF4-FFF2-40B4-BE49-F238E27FC236}">
                  <a16:creationId xmlns:a16="http://schemas.microsoft.com/office/drawing/2014/main" id="{2AC589E8-8CCC-2379-211E-3E6D788081FD}"/>
                </a:ext>
              </a:extLst>
            </p:cNvPr>
            <p:cNvPicPr>
              <a:picLocks noChangeAspect="1"/>
            </p:cNvPicPr>
            <p:nvPr/>
          </p:nvPicPr>
          <p:blipFill>
            <a:blip r:embed="rId7"/>
            <a:stretch>
              <a:fillRect/>
            </a:stretch>
          </p:blipFill>
          <p:spPr>
            <a:xfrm>
              <a:off x="6988909" y="6317613"/>
              <a:ext cx="1424855" cy="436112"/>
            </a:xfrm>
            <a:prstGeom prst="rect">
              <a:avLst/>
            </a:prstGeom>
          </p:spPr>
        </p:pic>
      </p:grpSp>
      <p:sp>
        <p:nvSpPr>
          <p:cNvPr id="28" name="Content Placeholder 2">
            <a:extLst>
              <a:ext uri="{FF2B5EF4-FFF2-40B4-BE49-F238E27FC236}">
                <a16:creationId xmlns:a16="http://schemas.microsoft.com/office/drawing/2014/main" id="{B375CEDD-5355-DB4B-F292-56FCA811E1D4}"/>
              </a:ext>
            </a:extLst>
          </p:cNvPr>
          <p:cNvSpPr txBox="1">
            <a:spLocks/>
          </p:cNvSpPr>
          <p:nvPr/>
        </p:nvSpPr>
        <p:spPr>
          <a:xfrm>
            <a:off x="292103" y="890872"/>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VQA-RAD [1]</a:t>
            </a:r>
          </a:p>
          <a:p>
            <a:pPr lvl="1"/>
            <a:endParaRPr lang="en-US" dirty="0"/>
          </a:p>
          <a:p>
            <a:endParaRPr lang="en-US" dirty="0"/>
          </a:p>
        </p:txBody>
      </p:sp>
    </p:spTree>
    <p:extLst>
      <p:ext uri="{BB962C8B-B14F-4D97-AF65-F5344CB8AC3E}">
        <p14:creationId xmlns:p14="http://schemas.microsoft.com/office/powerpoint/2010/main" val="223879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6527-535B-4092-C40E-820C63A32A4B}"/>
              </a:ext>
            </a:extLst>
          </p:cNvPr>
          <p:cNvSpPr>
            <a:spLocks noGrp="1"/>
          </p:cNvSpPr>
          <p:nvPr>
            <p:ph type="title"/>
          </p:nvPr>
        </p:nvSpPr>
        <p:spPr/>
        <p:txBody>
          <a:bodyPr/>
          <a:lstStyle/>
          <a:p>
            <a:r>
              <a:rPr lang="en-US" altLang="zh-CN" dirty="0"/>
              <a:t>Existing</a:t>
            </a:r>
            <a:r>
              <a:rPr lang="zh-CN" altLang="en-US" dirty="0"/>
              <a:t> </a:t>
            </a:r>
            <a:r>
              <a:rPr lang="en-US" dirty="0"/>
              <a:t>VQA dataset limitation</a:t>
            </a:r>
            <a:r>
              <a:rPr lang="en-US" altLang="zh-CN" dirty="0"/>
              <a:t>s:</a:t>
            </a:r>
            <a:r>
              <a:rPr lang="zh-CN" altLang="en-US" dirty="0"/>
              <a:t> </a:t>
            </a:r>
            <a:r>
              <a:rPr lang="en-US" altLang="zh-CN" dirty="0"/>
              <a:t>limited</a:t>
            </a:r>
            <a:r>
              <a:rPr lang="zh-CN" altLang="en-US" dirty="0"/>
              <a:t> </a:t>
            </a:r>
            <a:r>
              <a:rPr lang="en-US" altLang="zh-CN" dirty="0"/>
              <a:t>size</a:t>
            </a:r>
            <a:endParaRPr lang="en-US" dirty="0"/>
          </a:p>
        </p:txBody>
      </p:sp>
      <p:sp>
        <p:nvSpPr>
          <p:cNvPr id="5" name="TextBox 4">
            <a:extLst>
              <a:ext uri="{FF2B5EF4-FFF2-40B4-BE49-F238E27FC236}">
                <a16:creationId xmlns:a16="http://schemas.microsoft.com/office/drawing/2014/main" id="{22BE3FD1-950E-3760-8B80-6535B2DB88AB}"/>
              </a:ext>
            </a:extLst>
          </p:cNvPr>
          <p:cNvSpPr txBox="1"/>
          <p:nvPr/>
        </p:nvSpPr>
        <p:spPr>
          <a:xfrm>
            <a:off x="887246" y="5264002"/>
            <a:ext cx="8948056" cy="523220"/>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rPr>
              <a:t>[1] Lau, J. J., </a:t>
            </a:r>
            <a:r>
              <a:rPr lang="en-US" sz="1400" b="0" i="0" dirty="0" err="1">
                <a:solidFill>
                  <a:schemeClr val="bg1"/>
                </a:solidFill>
                <a:effectLst/>
                <a:latin typeface="Arial" panose="020B0604020202020204" pitchFamily="34" charset="0"/>
              </a:rPr>
              <a:t>Gayen</a:t>
            </a:r>
            <a:r>
              <a:rPr lang="en-US" sz="1400" b="0" i="0" dirty="0">
                <a:solidFill>
                  <a:schemeClr val="bg1"/>
                </a:solidFill>
                <a:effectLst/>
                <a:latin typeface="Arial" panose="020B0604020202020204" pitchFamily="34" charset="0"/>
              </a:rPr>
              <a:t>, S., Ben Abacha, A., &amp; </a:t>
            </a:r>
            <a:r>
              <a:rPr lang="en-US" sz="1400" b="0" i="0" dirty="0" err="1">
                <a:solidFill>
                  <a:schemeClr val="bg1"/>
                </a:solidFill>
                <a:effectLst/>
                <a:latin typeface="Arial" panose="020B0604020202020204" pitchFamily="34" charset="0"/>
              </a:rPr>
              <a:t>Demner-Fushman</a:t>
            </a:r>
            <a:r>
              <a:rPr lang="en-US" sz="1400" b="0" i="0" dirty="0">
                <a:solidFill>
                  <a:schemeClr val="bg1"/>
                </a:solidFill>
                <a:effectLst/>
                <a:latin typeface="Arial" panose="020B0604020202020204" pitchFamily="34" charset="0"/>
              </a:rPr>
              <a:t>, D. (2018). A dataset of clinically generated visual questions and answers about radiology images. </a:t>
            </a:r>
            <a:r>
              <a:rPr lang="en-US" sz="1400" b="0" i="1" dirty="0">
                <a:solidFill>
                  <a:schemeClr val="bg1"/>
                </a:solidFill>
                <a:effectLst/>
                <a:latin typeface="Arial" panose="020B0604020202020204" pitchFamily="34" charset="0"/>
              </a:rPr>
              <a:t>Scientific data</a:t>
            </a:r>
            <a:r>
              <a:rPr lang="en-US" sz="1400" b="0" i="0" dirty="0">
                <a:solidFill>
                  <a:schemeClr val="bg1"/>
                </a:solidFill>
                <a:effectLst/>
                <a:latin typeface="Arial" panose="020B0604020202020204" pitchFamily="34" charset="0"/>
              </a:rPr>
              <a:t>, </a:t>
            </a:r>
            <a:r>
              <a:rPr lang="en-US" sz="1400" b="0" i="1" dirty="0">
                <a:solidFill>
                  <a:schemeClr val="bg1"/>
                </a:solidFill>
                <a:effectLst/>
                <a:latin typeface="Arial" panose="020B0604020202020204" pitchFamily="34" charset="0"/>
              </a:rPr>
              <a:t>5</a:t>
            </a:r>
            <a:r>
              <a:rPr lang="en-US" sz="1400" b="0" i="0" dirty="0">
                <a:solidFill>
                  <a:schemeClr val="bg1"/>
                </a:solidFill>
                <a:effectLst/>
                <a:latin typeface="Arial" panose="020B0604020202020204" pitchFamily="34" charset="0"/>
              </a:rPr>
              <a:t>(1), 1-10.</a:t>
            </a:r>
            <a:endParaRPr lang="en-US" sz="1400" dirty="0">
              <a:solidFill>
                <a:schemeClr val="bg1"/>
              </a:solidFill>
            </a:endParaRPr>
          </a:p>
        </p:txBody>
      </p:sp>
      <p:sp>
        <p:nvSpPr>
          <p:cNvPr id="10" name="Content Placeholder 2">
            <a:extLst>
              <a:ext uri="{FF2B5EF4-FFF2-40B4-BE49-F238E27FC236}">
                <a16:creationId xmlns:a16="http://schemas.microsoft.com/office/drawing/2014/main" id="{34CDFA9B-FC04-C671-72E9-EC6E69CA77D0}"/>
              </a:ext>
            </a:extLst>
          </p:cNvPr>
          <p:cNvSpPr txBox="1">
            <a:spLocks/>
          </p:cNvSpPr>
          <p:nvPr/>
        </p:nvSpPr>
        <p:spPr>
          <a:xfrm>
            <a:off x="292103" y="890872"/>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b="0" i="0" kern="1200">
                <a:solidFill>
                  <a:schemeClr val="bg1"/>
                </a:solidFill>
                <a:latin typeface="Avenir Book"/>
                <a:ea typeface="+mn-ea"/>
                <a:cs typeface="Avenir Book"/>
              </a:defRPr>
            </a:lvl1pPr>
            <a:lvl2pPr marL="742950" indent="-285750" algn="l" defTabSz="914400" rtl="0" eaLnBrk="1" latinLnBrk="0" hangingPunct="1">
              <a:spcBef>
                <a:spcPct val="20000"/>
              </a:spcBef>
              <a:buFont typeface="Arial" pitchFamily="34" charset="0"/>
              <a:buChar char="–"/>
              <a:defRPr sz="2800" b="0" i="0" kern="1200">
                <a:solidFill>
                  <a:schemeClr val="bg1"/>
                </a:solidFill>
                <a:latin typeface="Avenir Book"/>
                <a:ea typeface="+mn-ea"/>
                <a:cs typeface="Avenir Book"/>
              </a:defRPr>
            </a:lvl2pPr>
            <a:lvl3pPr marL="1143000" indent="-228600" algn="l" defTabSz="914400" rtl="0" eaLnBrk="1" latinLnBrk="0" hangingPunct="1">
              <a:spcBef>
                <a:spcPct val="20000"/>
              </a:spcBef>
              <a:buFont typeface="Arial" pitchFamily="34" charset="0"/>
              <a:buChar char="•"/>
              <a:defRPr sz="2400" b="0" i="0" kern="1200">
                <a:solidFill>
                  <a:schemeClr val="bg1"/>
                </a:solidFill>
                <a:latin typeface="Avenir Book"/>
                <a:ea typeface="+mn-ea"/>
                <a:cs typeface="Avenir Book"/>
              </a:defRPr>
            </a:lvl3pPr>
            <a:lvl4pPr marL="16002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4pPr>
            <a:lvl5pPr marL="2057400" indent="-228600" algn="l" defTabSz="914400" rtl="0" eaLnBrk="1" latinLnBrk="0" hangingPunct="1">
              <a:spcBef>
                <a:spcPct val="20000"/>
              </a:spcBef>
              <a:buFont typeface="Arial" pitchFamily="34" charset="0"/>
              <a:buChar char="»"/>
              <a:defRPr sz="2000" b="0" i="0" kern="1200">
                <a:solidFill>
                  <a:schemeClr val="bg1"/>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VQA-RAD [1]</a:t>
            </a:r>
          </a:p>
          <a:p>
            <a:pPr lvl="1"/>
            <a:r>
              <a:rPr lang="en-US" dirty="0"/>
              <a:t>Limited sizes</a:t>
            </a:r>
          </a:p>
          <a:p>
            <a:pPr lvl="2"/>
            <a:r>
              <a:rPr lang="en-US" dirty="0">
                <a:solidFill>
                  <a:srgbClr val="FFC000"/>
                </a:solidFill>
              </a:rPr>
              <a:t>315 images</a:t>
            </a:r>
          </a:p>
          <a:p>
            <a:pPr lvl="1"/>
            <a:endParaRPr lang="en-US" dirty="0"/>
          </a:p>
          <a:p>
            <a:endParaRPr lang="en-US" dirty="0"/>
          </a:p>
        </p:txBody>
      </p:sp>
      <p:grpSp>
        <p:nvGrpSpPr>
          <p:cNvPr id="15" name="Group 14">
            <a:extLst>
              <a:ext uri="{FF2B5EF4-FFF2-40B4-BE49-F238E27FC236}">
                <a16:creationId xmlns:a16="http://schemas.microsoft.com/office/drawing/2014/main" id="{462E1A5F-BA38-3B59-0702-5831BA664B8A}"/>
              </a:ext>
            </a:extLst>
          </p:cNvPr>
          <p:cNvGrpSpPr/>
          <p:nvPr/>
        </p:nvGrpSpPr>
        <p:grpSpPr>
          <a:xfrm>
            <a:off x="4286856" y="6280443"/>
            <a:ext cx="7905144" cy="436112"/>
            <a:chOff x="4286856" y="6317613"/>
            <a:chExt cx="7905144" cy="436112"/>
          </a:xfrm>
        </p:grpSpPr>
        <p:pic>
          <p:nvPicPr>
            <p:cNvPr id="16" name="Picture 15">
              <a:extLst>
                <a:ext uri="{FF2B5EF4-FFF2-40B4-BE49-F238E27FC236}">
                  <a16:creationId xmlns:a16="http://schemas.microsoft.com/office/drawing/2014/main" id="{5067BCF8-05A1-E334-FA3E-2E96F9B25AD5}"/>
                </a:ext>
              </a:extLst>
            </p:cNvPr>
            <p:cNvPicPr>
              <a:picLocks noChangeAspect="1"/>
            </p:cNvPicPr>
            <p:nvPr/>
          </p:nvPicPr>
          <p:blipFill>
            <a:blip r:embed="rId3"/>
            <a:stretch>
              <a:fillRect/>
            </a:stretch>
          </p:blipFill>
          <p:spPr>
            <a:xfrm>
              <a:off x="4286856" y="6335568"/>
              <a:ext cx="988876" cy="386711"/>
            </a:xfrm>
            <a:prstGeom prst="rect">
              <a:avLst/>
            </a:prstGeom>
          </p:spPr>
        </p:pic>
        <p:pic>
          <p:nvPicPr>
            <p:cNvPr id="17" name="Picture 16" descr="Blue letters on a black background&#10;&#10;Description automatically generated with medium confidence">
              <a:extLst>
                <a:ext uri="{FF2B5EF4-FFF2-40B4-BE49-F238E27FC236}">
                  <a16:creationId xmlns:a16="http://schemas.microsoft.com/office/drawing/2014/main" id="{A84EB039-E2FF-05F0-6A46-49B3289832EA}"/>
                </a:ext>
              </a:extLst>
            </p:cNvPr>
            <p:cNvPicPr>
              <a:picLocks noChangeAspect="1"/>
            </p:cNvPicPr>
            <p:nvPr/>
          </p:nvPicPr>
          <p:blipFill>
            <a:blip r:embed="rId4"/>
            <a:stretch>
              <a:fillRect/>
            </a:stretch>
          </p:blipFill>
          <p:spPr>
            <a:xfrm>
              <a:off x="5412073" y="6338082"/>
              <a:ext cx="1424855" cy="395175"/>
            </a:xfrm>
            <a:prstGeom prst="rect">
              <a:avLst/>
            </a:prstGeom>
          </p:spPr>
        </p:pic>
        <p:pic>
          <p:nvPicPr>
            <p:cNvPr id="19" name="Picture 18" descr="A blue text on a black background&#10;&#10;Description automatically generated with medium confidence">
              <a:extLst>
                <a:ext uri="{FF2B5EF4-FFF2-40B4-BE49-F238E27FC236}">
                  <a16:creationId xmlns:a16="http://schemas.microsoft.com/office/drawing/2014/main" id="{9158BDFD-A305-E013-0A4F-BF22C220CF36}"/>
                </a:ext>
              </a:extLst>
            </p:cNvPr>
            <p:cNvPicPr>
              <a:picLocks noChangeAspect="1"/>
            </p:cNvPicPr>
            <p:nvPr/>
          </p:nvPicPr>
          <p:blipFill>
            <a:blip r:embed="rId5"/>
            <a:stretch>
              <a:fillRect/>
            </a:stretch>
          </p:blipFill>
          <p:spPr>
            <a:xfrm>
              <a:off x="8499306" y="6338082"/>
              <a:ext cx="1978935" cy="390009"/>
            </a:xfrm>
            <a:prstGeom prst="rect">
              <a:avLst/>
            </a:prstGeom>
            <a:solidFill>
              <a:schemeClr val="tx1"/>
            </a:solidFill>
          </p:spPr>
        </p:pic>
        <p:pic>
          <p:nvPicPr>
            <p:cNvPr id="20" name="Picture 19" descr="A black and white sign with white text&#10;&#10;Description automatically generated with low confidence">
              <a:extLst>
                <a:ext uri="{FF2B5EF4-FFF2-40B4-BE49-F238E27FC236}">
                  <a16:creationId xmlns:a16="http://schemas.microsoft.com/office/drawing/2014/main" id="{BBE8F666-5133-BFDD-FF52-5743F3101CA1}"/>
                </a:ext>
              </a:extLst>
            </p:cNvPr>
            <p:cNvPicPr>
              <a:picLocks noChangeAspect="1"/>
            </p:cNvPicPr>
            <p:nvPr/>
          </p:nvPicPr>
          <p:blipFill>
            <a:blip r:embed="rId6"/>
            <a:stretch>
              <a:fillRect/>
            </a:stretch>
          </p:blipFill>
          <p:spPr>
            <a:xfrm>
              <a:off x="10489580" y="6340104"/>
              <a:ext cx="1702420" cy="390009"/>
            </a:xfrm>
            <a:prstGeom prst="rect">
              <a:avLst/>
            </a:prstGeom>
            <a:solidFill>
              <a:schemeClr val="tx1"/>
            </a:solidFill>
          </p:spPr>
        </p:pic>
        <p:pic>
          <p:nvPicPr>
            <p:cNvPr id="21" name="Picture 20">
              <a:extLst>
                <a:ext uri="{FF2B5EF4-FFF2-40B4-BE49-F238E27FC236}">
                  <a16:creationId xmlns:a16="http://schemas.microsoft.com/office/drawing/2014/main" id="{A1278C20-DE13-270E-101B-13C45CCF26D9}"/>
                </a:ext>
              </a:extLst>
            </p:cNvPr>
            <p:cNvPicPr>
              <a:picLocks noChangeAspect="1"/>
            </p:cNvPicPr>
            <p:nvPr/>
          </p:nvPicPr>
          <p:blipFill>
            <a:blip r:embed="rId7"/>
            <a:stretch>
              <a:fillRect/>
            </a:stretch>
          </p:blipFill>
          <p:spPr>
            <a:xfrm>
              <a:off x="6988909" y="6317613"/>
              <a:ext cx="1424855" cy="436112"/>
            </a:xfrm>
            <a:prstGeom prst="rect">
              <a:avLst/>
            </a:prstGeom>
          </p:spPr>
        </p:pic>
      </p:grpSp>
    </p:spTree>
    <p:extLst>
      <p:ext uri="{BB962C8B-B14F-4D97-AF65-F5344CB8AC3E}">
        <p14:creationId xmlns:p14="http://schemas.microsoft.com/office/powerpoint/2010/main" val="2048072194"/>
      </p:ext>
    </p:extLst>
  </p:cSld>
  <p:clrMapOvr>
    <a:masterClrMapping/>
  </p:clrMapOvr>
</p:sld>
</file>

<file path=ppt/theme/theme1.xml><?xml version="1.0" encoding="utf-8"?>
<a:theme xmlns:a="http://schemas.openxmlformats.org/drawingml/2006/main" name="ppt_theme_bla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theme_black" id="{205390FF-0CAD-6545-9747-F8A558B262BC}" vid="{C50AD531-1C5E-2D47-AC0E-397EBE0055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26670</TotalTime>
  <Words>4658</Words>
  <Application>Microsoft Macintosh PowerPoint</Application>
  <PresentationFormat>Widescreen</PresentationFormat>
  <Paragraphs>558</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Noto Sans CJK JP Light</vt:lpstr>
      <vt:lpstr>Noto Sans JP Light</vt:lpstr>
      <vt:lpstr>Yu Gothic UI</vt:lpstr>
      <vt:lpstr>Arial</vt:lpstr>
      <vt:lpstr>Avenir Book</vt:lpstr>
      <vt:lpstr>Calibri</vt:lpstr>
      <vt:lpstr>Helvetica Neue</vt:lpstr>
      <vt:lpstr>Times New Roman</vt:lpstr>
      <vt:lpstr>ppt_theme_black</vt:lpstr>
      <vt:lpstr>PowerPoint Presentation</vt:lpstr>
      <vt:lpstr>Motivation</vt:lpstr>
      <vt:lpstr>1. Text mined label limitations</vt:lpstr>
      <vt:lpstr>1. Text mined label limitations</vt:lpstr>
      <vt:lpstr>2. Report generation limitation</vt:lpstr>
      <vt:lpstr>Medical VQA</vt:lpstr>
      <vt:lpstr>Medical VQA</vt:lpstr>
      <vt:lpstr>Existing VQA dataset limitations: limited size</vt:lpstr>
      <vt:lpstr>Existing VQA dataset limitations: limited size</vt:lpstr>
      <vt:lpstr>Existing VQA dataset limitations: limited size</vt:lpstr>
      <vt:lpstr>Existing VQA dataset limitations: limited question type</vt:lpstr>
      <vt:lpstr>Existing VQA dataset limitations: limited question type</vt:lpstr>
      <vt:lpstr>Existing VQA dataset limitations: limited question type</vt:lpstr>
      <vt:lpstr>Motivation</vt:lpstr>
      <vt:lpstr>Motivation</vt:lpstr>
      <vt:lpstr>Motivation</vt:lpstr>
      <vt:lpstr>Motivation</vt:lpstr>
      <vt:lpstr>Motivation</vt:lpstr>
      <vt:lpstr>Motivation</vt:lpstr>
      <vt:lpstr>MIMIC-Diff-VQA dataset</vt:lpstr>
      <vt:lpstr>MIMIC-Diff-VQA dataset</vt:lpstr>
      <vt:lpstr>MIMIC-Diff-VQA dataset</vt:lpstr>
      <vt:lpstr>Motivation</vt:lpstr>
      <vt:lpstr>Motivation</vt:lpstr>
      <vt:lpstr>Dataset construction</vt:lpstr>
      <vt:lpstr>Dataset construction</vt:lpstr>
      <vt:lpstr>Dataset construction</vt:lpstr>
      <vt:lpstr>Dataset construction</vt:lpstr>
      <vt:lpstr>Dataset construction</vt:lpstr>
      <vt:lpstr>Quality Assurance</vt:lpstr>
      <vt:lpstr>Challenge</vt:lpstr>
      <vt:lpstr>Anatomical structure-based difference comparison</vt:lpstr>
      <vt:lpstr>Spatial relationship</vt:lpstr>
      <vt:lpstr>Spatial graph</vt:lpstr>
      <vt:lpstr>Semantic relationship</vt:lpstr>
      <vt:lpstr>Semantic relationship</vt:lpstr>
      <vt:lpstr>Semantic relationship</vt:lpstr>
      <vt:lpstr>Semantic relationship</vt:lpstr>
      <vt:lpstr>Semantic graph</vt:lpstr>
      <vt:lpstr>Semantic graph</vt:lpstr>
      <vt:lpstr>Semantic graph</vt:lpstr>
      <vt:lpstr>Implicit graph</vt:lpstr>
      <vt:lpstr>Multi-relationship Graph Module</vt:lpstr>
      <vt:lpstr>Multi-relationship Graph Module</vt:lpstr>
      <vt:lpstr>Final answer</vt:lpstr>
      <vt:lpstr>Results</vt:lpstr>
      <vt:lpstr>Results</vt:lpstr>
      <vt:lpstr>Conclusion</vt:lpstr>
      <vt:lpstr>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 Knowledge-Aware Image Difference Graph Representation Learning for Difference-Aware Medical Visual Question Answering</dc:title>
  <dc:creator>Xinyue Hu</dc:creator>
  <cp:lastModifiedBy>Xinyue Hu</cp:lastModifiedBy>
  <cp:revision>56</cp:revision>
  <dcterms:created xsi:type="dcterms:W3CDTF">2023-05-05T00:51:27Z</dcterms:created>
  <dcterms:modified xsi:type="dcterms:W3CDTF">2023-09-01T01:21:52Z</dcterms:modified>
</cp:coreProperties>
</file>